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MOV"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5"/>
  </p:notesMasterIdLst>
  <p:handoutMasterIdLst>
    <p:handoutMasterId r:id="rId46"/>
  </p:handoutMasterIdLst>
  <p:sldIdLst>
    <p:sldId id="303" r:id="rId2"/>
    <p:sldId id="324" r:id="rId3"/>
    <p:sldId id="316" r:id="rId4"/>
    <p:sldId id="363" r:id="rId5"/>
    <p:sldId id="315" r:id="rId6"/>
    <p:sldId id="362" r:id="rId7"/>
    <p:sldId id="361" r:id="rId8"/>
    <p:sldId id="302" r:id="rId9"/>
    <p:sldId id="305" r:id="rId10"/>
    <p:sldId id="306" r:id="rId11"/>
    <p:sldId id="307" r:id="rId12"/>
    <p:sldId id="370" r:id="rId13"/>
    <p:sldId id="358" r:id="rId14"/>
    <p:sldId id="359" r:id="rId15"/>
    <p:sldId id="309" r:id="rId16"/>
    <p:sldId id="378" r:id="rId17"/>
    <p:sldId id="376" r:id="rId18"/>
    <p:sldId id="379" r:id="rId19"/>
    <p:sldId id="380" r:id="rId20"/>
    <p:sldId id="381" r:id="rId21"/>
    <p:sldId id="382" r:id="rId22"/>
    <p:sldId id="383" r:id="rId23"/>
    <p:sldId id="364" r:id="rId24"/>
    <p:sldId id="365" r:id="rId25"/>
    <p:sldId id="367" r:id="rId26"/>
    <p:sldId id="366" r:id="rId27"/>
    <p:sldId id="327" r:id="rId28"/>
    <p:sldId id="371" r:id="rId29"/>
    <p:sldId id="372" r:id="rId30"/>
    <p:sldId id="373" r:id="rId31"/>
    <p:sldId id="325" r:id="rId32"/>
    <p:sldId id="328" r:id="rId33"/>
    <p:sldId id="368" r:id="rId34"/>
    <p:sldId id="310" r:id="rId35"/>
    <p:sldId id="318" r:id="rId36"/>
    <p:sldId id="374" r:id="rId37"/>
    <p:sldId id="375" r:id="rId38"/>
    <p:sldId id="321" r:id="rId39"/>
    <p:sldId id="319" r:id="rId40"/>
    <p:sldId id="320" r:id="rId41"/>
    <p:sldId id="313" r:id="rId42"/>
    <p:sldId id="377" r:id="rId43"/>
    <p:sldId id="349" r:id="rId44"/>
  </p:sldIdLst>
  <p:sldSz cx="9144000" cy="6858000" type="screen4x3"/>
  <p:notesSz cx="6805613" cy="9944100"/>
  <p:defaultTextStyle>
    <a:defPPr>
      <a:defRPr lang="da-DK"/>
    </a:defPPr>
    <a:lvl1pPr marL="0" algn="l" defTabSz="914400" rtl="0" eaLnBrk="1" latinLnBrk="0" hangingPunct="1">
      <a:defRPr lang="da-DK" sz="1800" kern="1200">
        <a:solidFill>
          <a:schemeClr val="tx1"/>
        </a:solidFill>
        <a:latin typeface="+mn-lt"/>
        <a:ea typeface="+mn-ea"/>
        <a:cs typeface="+mn-cs"/>
      </a:defRPr>
    </a:lvl1pPr>
    <a:lvl2pPr marL="457200" algn="l" defTabSz="914400" rtl="0" eaLnBrk="1" latinLnBrk="0" hangingPunct="1">
      <a:defRPr lang="da-DK" sz="1800" kern="1200">
        <a:solidFill>
          <a:schemeClr val="tx1"/>
        </a:solidFill>
        <a:latin typeface="+mn-lt"/>
        <a:ea typeface="+mn-ea"/>
        <a:cs typeface="+mn-cs"/>
      </a:defRPr>
    </a:lvl2pPr>
    <a:lvl3pPr marL="914400" algn="l" defTabSz="914400" rtl="0" eaLnBrk="1" latinLnBrk="0" hangingPunct="1">
      <a:defRPr lang="da-DK" sz="1800" kern="1200">
        <a:solidFill>
          <a:schemeClr val="tx1"/>
        </a:solidFill>
        <a:latin typeface="+mn-lt"/>
        <a:ea typeface="+mn-ea"/>
        <a:cs typeface="+mn-cs"/>
      </a:defRPr>
    </a:lvl3pPr>
    <a:lvl4pPr marL="1371600" algn="l" defTabSz="914400" rtl="0" eaLnBrk="1" latinLnBrk="0" hangingPunct="1">
      <a:defRPr lang="da-DK" sz="1800" kern="1200">
        <a:solidFill>
          <a:schemeClr val="tx1"/>
        </a:solidFill>
        <a:latin typeface="+mn-lt"/>
        <a:ea typeface="+mn-ea"/>
        <a:cs typeface="+mn-cs"/>
      </a:defRPr>
    </a:lvl4pPr>
    <a:lvl5pPr marL="1828800" algn="l" defTabSz="914400" rtl="0" eaLnBrk="1" latinLnBrk="0" hangingPunct="1">
      <a:defRPr lang="da-DK" sz="1800" kern="1200">
        <a:solidFill>
          <a:schemeClr val="tx1"/>
        </a:solidFill>
        <a:latin typeface="+mn-lt"/>
        <a:ea typeface="+mn-ea"/>
        <a:cs typeface="+mn-cs"/>
      </a:defRPr>
    </a:lvl5pPr>
    <a:lvl6pPr marL="2286000" algn="l" defTabSz="914400" rtl="0" eaLnBrk="1" latinLnBrk="0" hangingPunct="1">
      <a:defRPr lang="da-DK" sz="1800" kern="1200">
        <a:solidFill>
          <a:schemeClr val="tx1"/>
        </a:solidFill>
        <a:latin typeface="+mn-lt"/>
        <a:ea typeface="+mn-ea"/>
        <a:cs typeface="+mn-cs"/>
      </a:defRPr>
    </a:lvl6pPr>
    <a:lvl7pPr marL="2743200" algn="l" defTabSz="914400" rtl="0" eaLnBrk="1" latinLnBrk="0" hangingPunct="1">
      <a:defRPr lang="da-DK" sz="1800" kern="1200">
        <a:solidFill>
          <a:schemeClr val="tx1"/>
        </a:solidFill>
        <a:latin typeface="+mn-lt"/>
        <a:ea typeface="+mn-ea"/>
        <a:cs typeface="+mn-cs"/>
      </a:defRPr>
    </a:lvl7pPr>
    <a:lvl8pPr marL="3200400" algn="l" defTabSz="914400" rtl="0" eaLnBrk="1" latinLnBrk="0" hangingPunct="1">
      <a:defRPr lang="da-DK" sz="1800" kern="1200">
        <a:solidFill>
          <a:schemeClr val="tx1"/>
        </a:solidFill>
        <a:latin typeface="+mn-lt"/>
        <a:ea typeface="+mn-ea"/>
        <a:cs typeface="+mn-cs"/>
      </a:defRPr>
    </a:lvl8pPr>
    <a:lvl9pPr marL="3657600" algn="l" defTabSz="914400" rtl="0" eaLnBrk="1" latinLnBrk="0" hangingPunct="1">
      <a:defRPr lang="da-DK"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datering af status" id="{521DEF98-8796-4632-831A-16252E9A6054}">
          <p14:sldIdLst>
            <p14:sldId id="303"/>
            <p14:sldId id="324"/>
            <p14:sldId id="316"/>
            <p14:sldId id="363"/>
            <p14:sldId id="315"/>
            <p14:sldId id="362"/>
            <p14:sldId id="361"/>
            <p14:sldId id="302"/>
            <p14:sldId id="305"/>
            <p14:sldId id="306"/>
            <p14:sldId id="307"/>
            <p14:sldId id="370"/>
            <p14:sldId id="358"/>
            <p14:sldId id="359"/>
            <p14:sldId id="309"/>
            <p14:sldId id="378"/>
            <p14:sldId id="376"/>
            <p14:sldId id="379"/>
            <p14:sldId id="380"/>
            <p14:sldId id="381"/>
            <p14:sldId id="382"/>
            <p14:sldId id="383"/>
            <p14:sldId id="364"/>
            <p14:sldId id="365"/>
            <p14:sldId id="367"/>
            <p14:sldId id="366"/>
            <p14:sldId id="327"/>
            <p14:sldId id="371"/>
            <p14:sldId id="372"/>
            <p14:sldId id="373"/>
            <p14:sldId id="325"/>
            <p14:sldId id="328"/>
            <p14:sldId id="368"/>
            <p14:sldId id="310"/>
            <p14:sldId id="318"/>
            <p14:sldId id="374"/>
            <p14:sldId id="375"/>
            <p14:sldId id="321"/>
            <p14:sldId id="319"/>
            <p14:sldId id="320"/>
            <p14:sldId id="313"/>
            <p14:sldId id="377"/>
            <p14:sldId id="349"/>
          </p14:sldIdLst>
        </p14:section>
      </p14:sectionLst>
    </p:ext>
    <p:ext uri="{EFAFB233-063F-42B5-8137-9DF3F51BA10A}">
      <p15:sldGuideLst xmlns="" xmlns:p15="http://schemas.microsoft.com/office/powerpoint/2012/main">
        <p15:guide id="1" orient="horz" pos="2160">
          <p15:clr>
            <a:srgbClr val="A4A3A4"/>
          </p15:clr>
        </p15:guide>
        <p15:guide id="2" orient="horz" pos="576">
          <p15:clr>
            <a:srgbClr val="A4A3A4"/>
          </p15:clr>
        </p15:guide>
        <p15:guide id="3" pos="2880">
          <p15:clr>
            <a:srgbClr val="A4A3A4"/>
          </p15:clr>
        </p15:guide>
        <p15:guide id="4" pos="2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9BD20"/>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66" autoAdjust="0"/>
    <p:restoredTop sz="82650" autoAdjust="0"/>
  </p:normalViewPr>
  <p:slideViewPr>
    <p:cSldViewPr>
      <p:cViewPr>
        <p:scale>
          <a:sx n="94" d="100"/>
          <a:sy n="94" d="100"/>
        </p:scale>
        <p:origin x="-1936" y="-288"/>
      </p:cViewPr>
      <p:guideLst>
        <p:guide orient="horz" pos="2160"/>
        <p:guide orient="horz" pos="576"/>
        <p:guide pos="2880"/>
        <p:guide pos="288"/>
      </p:guideLst>
    </p:cSldViewPr>
  </p:slideViewPr>
  <p:outlineViewPr>
    <p:cViewPr>
      <p:scale>
        <a:sx n="33" d="100"/>
        <a:sy n="33" d="100"/>
      </p:scale>
      <p:origin x="0" y="22744"/>
    </p:cViewPr>
  </p:outlineViewPr>
  <p:notesTextViewPr>
    <p:cViewPr>
      <p:scale>
        <a:sx n="100" d="100"/>
        <a:sy n="100" d="100"/>
      </p:scale>
      <p:origin x="0" y="0"/>
    </p:cViewPr>
  </p:notesTextViewPr>
  <p:sorterViewPr>
    <p:cViewPr>
      <p:scale>
        <a:sx n="100" d="100"/>
        <a:sy n="100" d="100"/>
      </p:scale>
      <p:origin x="0" y="124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sz="quarter" idx="1"/>
          </p:nvPr>
        </p:nvSpPr>
        <p:spPr>
          <a:xfrm>
            <a:off x="3854939" y="0"/>
            <a:ext cx="2949099" cy="498932"/>
          </a:xfrm>
          <a:prstGeom prst="rect">
            <a:avLst/>
          </a:prstGeom>
        </p:spPr>
        <p:txBody>
          <a:bodyPr vert="horz" lIns="91440" tIns="45720" rIns="91440" bIns="45720" rtlCol="0"/>
          <a:lstStyle>
            <a:lvl1pPr algn="r">
              <a:defRPr sz="1200"/>
            </a:lvl1pPr>
          </a:lstStyle>
          <a:p>
            <a:fld id="{7E0C748E-902F-414C-9C5F-3403646B18EE}" type="datetimeFigureOut">
              <a:rPr lang="da-DK" smtClean="0"/>
              <a:t>11/11/15</a:t>
            </a:fld>
            <a:endParaRPr lang="da-DK"/>
          </a:p>
        </p:txBody>
      </p:sp>
      <p:sp>
        <p:nvSpPr>
          <p:cNvPr id="4" name="Footer Placeholder 3"/>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da-DK"/>
          </a:p>
        </p:txBody>
      </p:sp>
      <p:sp>
        <p:nvSpPr>
          <p:cNvPr id="5" name="Slide Number Placeholder 4"/>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97729C39-0C5F-4BD9-86BB-96A6F4319A73}" type="slidenum">
              <a:rPr lang="da-DK" smtClean="0"/>
              <a:t>‹nr.›</a:t>
            </a:fld>
            <a:endParaRPr lang="da-DK"/>
          </a:p>
        </p:txBody>
      </p:sp>
    </p:spTree>
    <p:extLst>
      <p:ext uri="{BB962C8B-B14F-4D97-AF65-F5344CB8AC3E}">
        <p14:creationId xmlns:p14="http://schemas.microsoft.com/office/powerpoint/2010/main" val="3652663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latinLnBrk="0">
              <a:defRPr lang="da-DK" sz="1200"/>
            </a:lvl1pPr>
          </a:lstStyle>
          <a:p>
            <a:endParaRPr lang="da-DK"/>
          </a:p>
        </p:txBody>
      </p:sp>
      <p:sp>
        <p:nvSpPr>
          <p:cNvPr id="3" name="Date Placeholder 2"/>
          <p:cNvSpPr>
            <a:spLocks noGrp="1"/>
          </p:cNvSpPr>
          <p:nvPr>
            <p:ph type="dt" idx="1"/>
          </p:nvPr>
        </p:nvSpPr>
        <p:spPr>
          <a:xfrm>
            <a:off x="3854939" y="0"/>
            <a:ext cx="2949099" cy="497205"/>
          </a:xfrm>
          <a:prstGeom prst="rect">
            <a:avLst/>
          </a:prstGeom>
        </p:spPr>
        <p:txBody>
          <a:bodyPr vert="horz" lIns="91440" tIns="45720" rIns="91440" bIns="45720" rtlCol="0"/>
          <a:lstStyle>
            <a:lvl1pPr algn="r" latinLnBrk="0">
              <a:defRPr lang="da-DK" sz="1200"/>
            </a:lvl1pPr>
          </a:lstStyle>
          <a:p>
            <a:fld id="{724506C0-3FFE-45A5-803D-9F4FC5464A70}" type="datetimeFigureOut">
              <a:rPr lang="da-DK"/>
              <a:pPr/>
              <a:t>11/11/15</a:t>
            </a:fld>
            <a:endParaRPr lang="da-DK"/>
          </a:p>
        </p:txBody>
      </p:sp>
      <p:sp>
        <p:nvSpPr>
          <p:cNvPr id="4" name="Slide Image Placeholder 3"/>
          <p:cNvSpPr>
            <a:spLocks noGrp="1" noRot="1" noChangeAspect="1"/>
          </p:cNvSpPr>
          <p:nvPr>
            <p:ph type="sldImg" idx="2"/>
          </p:nvPr>
        </p:nvSpPr>
        <p:spPr>
          <a:xfrm>
            <a:off x="917575" y="746125"/>
            <a:ext cx="4972050" cy="3729038"/>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0562" y="4723448"/>
            <a:ext cx="5444490" cy="4474845"/>
          </a:xfrm>
          <a:prstGeom prst="rect">
            <a:avLst/>
          </a:prstGeom>
        </p:spPr>
        <p:txBody>
          <a:bodyPr vert="horz" lIns="91440" tIns="45720" rIns="91440" bIns="45720" rtlCol="0"/>
          <a:lstStyle/>
          <a:p>
            <a:pPr lvl="0"/>
            <a:r>
              <a:rPr lang="da-DK"/>
              <a:t>Klik for at redigere teksttypografier i masteren</a:t>
            </a:r>
          </a:p>
          <a:p>
            <a:pPr lvl="1"/>
            <a:r>
              <a:rPr lang="da-DK"/>
              <a:t>Andet niveau</a:t>
            </a:r>
          </a:p>
          <a:p>
            <a:pPr lvl="2"/>
            <a:r>
              <a:rPr lang="da-DK"/>
              <a:t>Tredje niveau</a:t>
            </a:r>
          </a:p>
          <a:p>
            <a:pPr lvl="3"/>
            <a:r>
              <a:rPr lang="da-DK"/>
              <a:t>Fjerde niveau</a:t>
            </a:r>
          </a:p>
          <a:p>
            <a:pPr lvl="4"/>
            <a:r>
              <a:rPr lang="da-DK"/>
              <a:t>Femte niveau</a:t>
            </a:r>
          </a:p>
        </p:txBody>
      </p:sp>
      <p:sp>
        <p:nvSpPr>
          <p:cNvPr id="6" name="Footer Placeholder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latinLnBrk="0">
              <a:defRPr lang="da-DK" sz="1200"/>
            </a:lvl1pPr>
          </a:lstStyle>
          <a:p>
            <a:endParaRPr lang="da-DK"/>
          </a:p>
        </p:txBody>
      </p:sp>
      <p:sp>
        <p:nvSpPr>
          <p:cNvPr id="7" name="Slide Number Placeholder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latinLnBrk="0">
              <a:defRPr lang="da-DK" sz="1200"/>
            </a:lvl1pPr>
          </a:lstStyle>
          <a:p>
            <a:fld id="{F8646707-6BBD-41A9-B4DF-0C76A73A2D2A}" type="slidenum">
              <a:rPr/>
              <a:pPr/>
              <a:t>‹nr.›</a:t>
            </a:fld>
            <a:endParaRPr lang="da-DK"/>
          </a:p>
        </p:txBody>
      </p:sp>
    </p:spTree>
    <p:extLst>
      <p:ext uri="{BB962C8B-B14F-4D97-AF65-F5344CB8AC3E}">
        <p14:creationId xmlns:p14="http://schemas.microsoft.com/office/powerpoint/2010/main" val="2139277155"/>
      </p:ext>
    </p:extLst>
  </p:cSld>
  <p:clrMap bg1="lt1" tx1="dk1" bg2="lt2" tx2="dk2" accent1="accent1" accent2="accent2" accent3="accent3" accent4="accent4" accent5="accent5" accent6="accent6" hlink="hlink" folHlink="folHlink"/>
  <p:notesStyle>
    <a:lvl1pPr marL="0" algn="l" defTabSz="914400" rtl="0" eaLnBrk="1" latinLnBrk="0" hangingPunct="1">
      <a:defRPr lang="da-DK" sz="1200" kern="1200">
        <a:solidFill>
          <a:schemeClr val="tx1"/>
        </a:solidFill>
        <a:latin typeface="+mn-lt"/>
        <a:ea typeface="+mn-ea"/>
        <a:cs typeface="+mn-cs"/>
      </a:defRPr>
    </a:lvl1pPr>
    <a:lvl2pPr marL="457200" algn="l" defTabSz="914400" rtl="0" eaLnBrk="1" latinLnBrk="0" hangingPunct="1">
      <a:defRPr lang="da-DK" sz="1200" kern="1200">
        <a:solidFill>
          <a:schemeClr val="tx1"/>
        </a:solidFill>
        <a:latin typeface="+mn-lt"/>
        <a:ea typeface="+mn-ea"/>
        <a:cs typeface="+mn-cs"/>
      </a:defRPr>
    </a:lvl2pPr>
    <a:lvl3pPr marL="914400" algn="l" defTabSz="914400" rtl="0" eaLnBrk="1" latinLnBrk="0" hangingPunct="1">
      <a:defRPr lang="da-DK" sz="1200" kern="1200">
        <a:solidFill>
          <a:schemeClr val="tx1"/>
        </a:solidFill>
        <a:latin typeface="+mn-lt"/>
        <a:ea typeface="+mn-ea"/>
        <a:cs typeface="+mn-cs"/>
      </a:defRPr>
    </a:lvl3pPr>
    <a:lvl4pPr marL="1371600" algn="l" defTabSz="914400" rtl="0" eaLnBrk="1" latinLnBrk="0" hangingPunct="1">
      <a:defRPr lang="da-DK" sz="1200" kern="1200">
        <a:solidFill>
          <a:schemeClr val="tx1"/>
        </a:solidFill>
        <a:latin typeface="+mn-lt"/>
        <a:ea typeface="+mn-ea"/>
        <a:cs typeface="+mn-cs"/>
      </a:defRPr>
    </a:lvl4pPr>
    <a:lvl5pPr marL="1828800" algn="l" defTabSz="914400" rtl="0" eaLnBrk="1" latinLnBrk="0" hangingPunct="1">
      <a:defRPr lang="da-DK" sz="1200" kern="1200">
        <a:solidFill>
          <a:schemeClr val="tx1"/>
        </a:solidFill>
        <a:latin typeface="+mn-lt"/>
        <a:ea typeface="+mn-ea"/>
        <a:cs typeface="+mn-cs"/>
      </a:defRPr>
    </a:lvl5pPr>
    <a:lvl6pPr marL="2286000" algn="l" defTabSz="914400" rtl="0" eaLnBrk="1" latinLnBrk="0" hangingPunct="1">
      <a:defRPr lang="da-DK" sz="1200" kern="1200">
        <a:solidFill>
          <a:schemeClr val="tx1"/>
        </a:solidFill>
        <a:latin typeface="+mn-lt"/>
        <a:ea typeface="+mn-ea"/>
        <a:cs typeface="+mn-cs"/>
      </a:defRPr>
    </a:lvl6pPr>
    <a:lvl7pPr marL="2743200" algn="l" defTabSz="914400" rtl="0" eaLnBrk="1" latinLnBrk="0" hangingPunct="1">
      <a:defRPr lang="da-DK" sz="1200" kern="1200">
        <a:solidFill>
          <a:schemeClr val="tx1"/>
        </a:solidFill>
        <a:latin typeface="+mn-lt"/>
        <a:ea typeface="+mn-ea"/>
        <a:cs typeface="+mn-cs"/>
      </a:defRPr>
    </a:lvl7pPr>
    <a:lvl8pPr marL="3200400" algn="l" defTabSz="914400" rtl="0" eaLnBrk="1" latinLnBrk="0" hangingPunct="1">
      <a:defRPr lang="da-DK" sz="1200" kern="1200">
        <a:solidFill>
          <a:schemeClr val="tx1"/>
        </a:solidFill>
        <a:latin typeface="+mn-lt"/>
        <a:ea typeface="+mn-ea"/>
        <a:cs typeface="+mn-cs"/>
      </a:defRPr>
    </a:lvl8pPr>
    <a:lvl9pPr marL="3657600" algn="l" defTabSz="914400" rtl="0" eaLnBrk="1" latinLnBrk="0" hangingPunct="1">
      <a:defRPr lang="da-DK"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Er</a:t>
            </a:r>
            <a:r>
              <a:rPr lang="da-DK" baseline="0" dirty="0" smtClean="0"/>
              <a:t> beplantningen med i projektet? Ellers vil vi gerne bede om tegninger uden de planter/træer, som ikke indgår i projektet! </a:t>
            </a:r>
          </a:p>
          <a:p>
            <a:pPr marL="0" marR="0" indent="0" algn="l" defTabSz="914400" rtl="0" eaLnBrk="1" fontAlgn="auto" latinLnBrk="0" hangingPunct="1">
              <a:lnSpc>
                <a:spcPct val="100000"/>
              </a:lnSpc>
              <a:spcBef>
                <a:spcPts val="0"/>
              </a:spcBef>
              <a:spcAft>
                <a:spcPts val="0"/>
              </a:spcAft>
              <a:buClrTx/>
              <a:buSzTx/>
              <a:buFontTx/>
              <a:buNone/>
              <a:tabLst/>
              <a:defRPr/>
            </a:pPr>
            <a:r>
              <a:rPr lang="da-DK" baseline="0" dirty="0" smtClean="0"/>
              <a:t>Eller spurgt på en anden måde: Hvor mange og hvilke planter og træer vil omgive bebyggelsen, hvor bliver de placeret, og hvor høje vil de være?</a:t>
            </a:r>
            <a:endParaRPr lang="da-DK" dirty="0" smtClean="0"/>
          </a:p>
        </p:txBody>
      </p:sp>
      <p:sp>
        <p:nvSpPr>
          <p:cNvPr id="4" name="Pladsholder til diasnummer 3"/>
          <p:cNvSpPr>
            <a:spLocks noGrp="1"/>
          </p:cNvSpPr>
          <p:nvPr>
            <p:ph type="sldNum" sz="quarter" idx="10"/>
          </p:nvPr>
        </p:nvSpPr>
        <p:spPr/>
        <p:txBody>
          <a:bodyPr/>
          <a:lstStyle/>
          <a:p>
            <a:fld id="{F8646707-6BBD-41A9-B4DF-0C76A73A2D2A}" type="slidenum">
              <a:rPr lang="tr-TR" smtClean="0"/>
              <a:pPr/>
              <a:t>9</a:t>
            </a:fld>
            <a:endParaRPr lang="tr-TR"/>
          </a:p>
        </p:txBody>
      </p:sp>
    </p:spTree>
    <p:extLst>
      <p:ext uri="{BB962C8B-B14F-4D97-AF65-F5344CB8AC3E}">
        <p14:creationId xmlns:p14="http://schemas.microsoft.com/office/powerpoint/2010/main" val="2817475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1" dirty="0" smtClean="0"/>
              <a:t>Susanne:</a:t>
            </a:r>
            <a:r>
              <a:rPr lang="da-DK" i="1" baseline="0" dirty="0" smtClean="0"/>
              <a:t> Ad pkt. 1: På mødet med Sofia Osmani afviste hun, at der kunne udarbejdes en helhedsplan, fordi man på Skovbrynet 2-24 ikke er nær så langt i planprocessen som på de øvrige torve. Det er en forklaring, men overordnet set, er det vel næppe acceptabelt for områdets fremtid?</a:t>
            </a:r>
          </a:p>
          <a:p>
            <a:r>
              <a:rPr lang="da-DK" i="1" baseline="0" dirty="0" smtClean="0"/>
              <a:t>Ad pkt. 2: Det indebærer, at der er en egentlig oplevelse af centrum. Spørgsmålet er, om det kan opnås? På det nuværende Sorgenfri Torv har opsplitningen i Nord – og </a:t>
            </a:r>
            <a:r>
              <a:rPr lang="da-DK" i="1" baseline="0" dirty="0" err="1" smtClean="0"/>
              <a:t>Sydtorv</a:t>
            </a:r>
            <a:r>
              <a:rPr lang="da-DK" i="1" baseline="0" dirty="0" smtClean="0"/>
              <a:t> været fremført som problem, idet Hummeltoftevej er blevet oplevet som en barriere. Hvis både </a:t>
            </a:r>
            <a:r>
              <a:rPr lang="da-DK" i="1" baseline="0" dirty="0" err="1" smtClean="0"/>
              <a:t>polititorvet</a:t>
            </a:r>
            <a:r>
              <a:rPr lang="da-DK" i="1" baseline="0" dirty="0" smtClean="0"/>
              <a:t> og </a:t>
            </a:r>
            <a:r>
              <a:rPr lang="da-DK" i="1" baseline="0" dirty="0" err="1" smtClean="0"/>
              <a:t>Sydtorvet</a:t>
            </a:r>
            <a:r>
              <a:rPr lang="da-DK" i="1" baseline="0" dirty="0" smtClean="0"/>
              <a:t>, som er mere adskilte end den nuværende konstellation, skal være centre, svækkes oplevelsen af et centrum. Et yderligere eksempel er Virum Torv/</a:t>
            </a:r>
            <a:r>
              <a:rPr lang="da-DK" i="1" baseline="0" dirty="0" err="1" smtClean="0"/>
              <a:t>Geels</a:t>
            </a:r>
            <a:r>
              <a:rPr lang="da-DK" i="1" baseline="0" dirty="0" smtClean="0"/>
              <a:t> Plads, hvor handelsstandsforeningen klager over den manglende sammenhæng. Afstanden mellem forretninger og øvrige aktivitetsmuligheder skal derfor være lille. Vi ser meget gerne, at Sorgenfri gøres attraktiv ved at indrette faciliteter til mødeaktiviteter og andre udfoldelsesmuligheder for unge og ældre</a:t>
            </a:r>
          </a:p>
          <a:p>
            <a:r>
              <a:rPr lang="da-DK" i="1" baseline="0" dirty="0" smtClean="0"/>
              <a:t>Ad pkt. 3: Bæredygtighed er en del af kommunens profil, som vi forudsætter overholdt .</a:t>
            </a:r>
          </a:p>
          <a:p>
            <a:r>
              <a:rPr lang="da-DK" i="1" baseline="0" dirty="0" smtClean="0"/>
              <a:t>Ad pkt. 4: Vi skal have med i vore overvejelser, hvad vores udgangspunkt er. Vi mener Sorgenfri i dag er kendetegnet af meget høj boligkvalitet, hvor vi har adgang til grønne områder. Kommunen og bygherrerne fremfører, at oplevelsen af at køre ind i Sorgenfri og at opholde sig torvene efterlader et meget nedslidt indtryk. I ”Vores Sorgenfri” erkender vi dette, men er samtidig meget opmærksomme på, at vi ikke vil have bygget nyt for enhver pris. Vi forventer, at kvalitetsniveauet bliver højt. Kommunen har i disse år meget travlt med byggeri i store dele af LTK. Vi gør os derfor overvejelser om, hvilken type boliger og hvor meget volumen, der vil  blive presset ind i vores område. På mødet med Sofia fik jeg en oplevelse af, at hun mente, det så så slemt ud hos os, så alt ville være bedre, end det er nu!</a:t>
            </a:r>
            <a:endParaRPr lang="en-US" i="1" dirty="0"/>
          </a:p>
        </p:txBody>
      </p:sp>
      <p:sp>
        <p:nvSpPr>
          <p:cNvPr id="4" name="Pladsholder til diasnummer 3"/>
          <p:cNvSpPr>
            <a:spLocks noGrp="1"/>
          </p:cNvSpPr>
          <p:nvPr>
            <p:ph type="sldNum" sz="quarter" idx="10"/>
          </p:nvPr>
        </p:nvSpPr>
        <p:spPr/>
        <p:txBody>
          <a:bodyPr/>
          <a:lstStyle/>
          <a:p>
            <a:fld id="{F8646707-6BBD-41A9-B4DF-0C76A73A2D2A}" type="slidenum">
              <a:rPr lang="en-US" smtClean="0"/>
              <a:pPr/>
              <a:t>27</a:t>
            </a:fld>
            <a:endParaRPr lang="en-US"/>
          </a:p>
        </p:txBody>
      </p:sp>
    </p:spTree>
    <p:extLst>
      <p:ext uri="{BB962C8B-B14F-4D97-AF65-F5344CB8AC3E}">
        <p14:creationId xmlns:p14="http://schemas.microsoft.com/office/powerpoint/2010/main" val="3860008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1" dirty="0" smtClean="0"/>
              <a:t>Susanne:</a:t>
            </a:r>
            <a:r>
              <a:rPr lang="da-DK" i="1" baseline="0" dirty="0" smtClean="0"/>
              <a:t> Ad pkt. 1: På mødet med Sofia Osmani afviste hun, at der kunne udarbejdes en helhedsplan, fordi man på Skovbrynet 2-24 ikke er nær så langt i planprocessen som på de øvrige torve. Det er en forklaring, men overordnet set, er det vel næppe acceptabelt for områdets fremtid?</a:t>
            </a:r>
          </a:p>
          <a:p>
            <a:r>
              <a:rPr lang="da-DK" i="1" baseline="0" dirty="0" smtClean="0"/>
              <a:t>Ad pkt. 2: Det indebærer, at der er en egentlig oplevelse af centrum. Spørgsmålet er, om det kan opnås? På det nuværende Sorgenfri Torv har opsplitningen i Nord – og </a:t>
            </a:r>
            <a:r>
              <a:rPr lang="da-DK" i="1" baseline="0" dirty="0" err="1" smtClean="0"/>
              <a:t>Sydtorv</a:t>
            </a:r>
            <a:r>
              <a:rPr lang="da-DK" i="1" baseline="0" dirty="0" smtClean="0"/>
              <a:t> været fremført som problem, idet Hummeltoftevej er blevet oplevet som en barriere. Hvis både </a:t>
            </a:r>
            <a:r>
              <a:rPr lang="da-DK" i="1" baseline="0" dirty="0" err="1" smtClean="0"/>
              <a:t>polititorvet</a:t>
            </a:r>
            <a:r>
              <a:rPr lang="da-DK" i="1" baseline="0" dirty="0" smtClean="0"/>
              <a:t> og </a:t>
            </a:r>
            <a:r>
              <a:rPr lang="da-DK" i="1" baseline="0" dirty="0" err="1" smtClean="0"/>
              <a:t>Sydtorvet</a:t>
            </a:r>
            <a:r>
              <a:rPr lang="da-DK" i="1" baseline="0" dirty="0" smtClean="0"/>
              <a:t>, som er mere adskilte end den nuværende konstellation, skal være centre, svækkes oplevelsen af et centrum. Et yderligere eksempel er Virum Torv/</a:t>
            </a:r>
            <a:r>
              <a:rPr lang="da-DK" i="1" baseline="0" dirty="0" err="1" smtClean="0"/>
              <a:t>Geels</a:t>
            </a:r>
            <a:r>
              <a:rPr lang="da-DK" i="1" baseline="0" dirty="0" smtClean="0"/>
              <a:t> Plads, hvor handelsstandsforeningen klager over den manglende sammenhæng. Afstanden mellem forretninger og øvrige aktivitetsmuligheder skal derfor være lille. Vi ser meget gerne, at Sorgenfri gøres attraktiv ved at indrette faciliteter til mødeaktiviteter og andre udfoldelsesmuligheder for unge og ældre</a:t>
            </a:r>
          </a:p>
          <a:p>
            <a:r>
              <a:rPr lang="da-DK" i="1" baseline="0" dirty="0" smtClean="0"/>
              <a:t>Ad pkt. 3: Bæredygtighed er en del af kommunens profil, som vi forudsætter overholdt .</a:t>
            </a:r>
          </a:p>
          <a:p>
            <a:r>
              <a:rPr lang="da-DK" i="1" baseline="0" dirty="0" smtClean="0"/>
              <a:t>Ad pkt. 4: Vi skal have med i vore overvejelser, hvad vores udgangspunkt er. Vi mener Sorgenfri i dag er kendetegnet af meget høj boligkvalitet, hvor vi har adgang til grønne områder. Kommunen og bygherrerne fremfører, at oplevelsen af at køre ind i Sorgenfri og at opholde sig torvene efterlader et meget nedslidt indtryk. I ”Vores Sorgenfri” erkender vi dette, men er samtidig meget opmærksomme på, at vi ikke vil have bygget nyt for enhver pris. Vi forventer, at kvalitetsniveauet bliver højt. Kommunen har i disse år meget travlt med byggeri i store dele af LTK. Vi gør os derfor overvejelser om, hvilken type boliger og hvor meget volumen, der vil  blive presset ind i vores område. På mødet med Sofia fik jeg en oplevelse af, at hun mente, det så så slemt ud hos os, så alt ville være bedre, end det er nu!</a:t>
            </a:r>
            <a:endParaRPr lang="en-US" i="1" dirty="0"/>
          </a:p>
        </p:txBody>
      </p:sp>
      <p:sp>
        <p:nvSpPr>
          <p:cNvPr id="4" name="Pladsholder til diasnummer 3"/>
          <p:cNvSpPr>
            <a:spLocks noGrp="1"/>
          </p:cNvSpPr>
          <p:nvPr>
            <p:ph type="sldNum" sz="quarter" idx="10"/>
          </p:nvPr>
        </p:nvSpPr>
        <p:spPr/>
        <p:txBody>
          <a:bodyPr/>
          <a:lstStyle/>
          <a:p>
            <a:fld id="{F8646707-6BBD-41A9-B4DF-0C76A73A2D2A}" type="slidenum">
              <a:rPr lang="en-US" smtClean="0"/>
              <a:pPr/>
              <a:t>28</a:t>
            </a:fld>
            <a:endParaRPr lang="en-US"/>
          </a:p>
        </p:txBody>
      </p:sp>
    </p:spTree>
    <p:extLst>
      <p:ext uri="{BB962C8B-B14F-4D97-AF65-F5344CB8AC3E}">
        <p14:creationId xmlns:p14="http://schemas.microsoft.com/office/powerpoint/2010/main" val="3860008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1" dirty="0" smtClean="0"/>
              <a:t>Susanne:</a:t>
            </a:r>
            <a:r>
              <a:rPr lang="da-DK" i="1" baseline="0" dirty="0" smtClean="0"/>
              <a:t> Ad pkt. 1: På mødet med Sofia Osmani afviste hun, at der kunne udarbejdes en helhedsplan, fordi man på Skovbrynet 2-24 ikke er nær så langt i planprocessen som på de øvrige torve. Det er en forklaring, men overordnet set, er det vel næppe acceptabelt for områdets fremtid?</a:t>
            </a:r>
          </a:p>
          <a:p>
            <a:r>
              <a:rPr lang="da-DK" i="1" baseline="0" dirty="0" smtClean="0"/>
              <a:t>Ad pkt. 2: Det indebærer, at der er en egentlig oplevelse af centrum. Spørgsmålet er, om det kan opnås? På det nuværende Sorgenfri Torv har opsplitningen i Nord – og </a:t>
            </a:r>
            <a:r>
              <a:rPr lang="da-DK" i="1" baseline="0" dirty="0" err="1" smtClean="0"/>
              <a:t>Sydtorv</a:t>
            </a:r>
            <a:r>
              <a:rPr lang="da-DK" i="1" baseline="0" dirty="0" smtClean="0"/>
              <a:t> været fremført som problem, idet Hummeltoftevej er blevet oplevet som en barriere. Hvis både </a:t>
            </a:r>
            <a:r>
              <a:rPr lang="da-DK" i="1" baseline="0" dirty="0" err="1" smtClean="0"/>
              <a:t>polititorvet</a:t>
            </a:r>
            <a:r>
              <a:rPr lang="da-DK" i="1" baseline="0" dirty="0" smtClean="0"/>
              <a:t> og </a:t>
            </a:r>
            <a:r>
              <a:rPr lang="da-DK" i="1" baseline="0" dirty="0" err="1" smtClean="0"/>
              <a:t>Sydtorvet</a:t>
            </a:r>
            <a:r>
              <a:rPr lang="da-DK" i="1" baseline="0" dirty="0" smtClean="0"/>
              <a:t>, som er mere adskilte end den nuværende konstellation, skal være centre, svækkes oplevelsen af et centrum. Et yderligere eksempel er Virum Torv/</a:t>
            </a:r>
            <a:r>
              <a:rPr lang="da-DK" i="1" baseline="0" dirty="0" err="1" smtClean="0"/>
              <a:t>Geels</a:t>
            </a:r>
            <a:r>
              <a:rPr lang="da-DK" i="1" baseline="0" dirty="0" smtClean="0"/>
              <a:t> Plads, hvor handelsstandsforeningen klager over den manglende sammenhæng. Afstanden mellem forretninger og øvrige aktivitetsmuligheder skal derfor være lille. Vi ser meget gerne, at Sorgenfri gøres attraktiv ved at indrette faciliteter til mødeaktiviteter og andre udfoldelsesmuligheder for unge og ældre</a:t>
            </a:r>
          </a:p>
          <a:p>
            <a:r>
              <a:rPr lang="da-DK" i="1" baseline="0" dirty="0" smtClean="0"/>
              <a:t>Ad pkt. 3: Bæredygtighed er en del af kommunens profil, som vi forudsætter overholdt .</a:t>
            </a:r>
          </a:p>
          <a:p>
            <a:r>
              <a:rPr lang="da-DK" i="1" baseline="0" dirty="0" smtClean="0"/>
              <a:t>Ad pkt. 4: Vi skal have med i vore overvejelser, hvad vores udgangspunkt er. Vi mener Sorgenfri i dag er kendetegnet af meget høj boligkvalitet, hvor vi har adgang til grønne områder. Kommunen og bygherrerne fremfører, at oplevelsen af at køre ind i Sorgenfri og at opholde sig torvene efterlader et meget nedslidt indtryk. I ”Vores Sorgenfri” erkender vi dette, men er samtidig meget opmærksomme på, at vi ikke vil have bygget nyt for enhver pris. Vi forventer, at kvalitetsniveauet bliver højt. Kommunen har i disse år meget travlt med byggeri i store dele af LTK. Vi gør os derfor overvejelser om, hvilken type boliger og hvor meget volumen, der vil  blive presset ind i vores område. På mødet med Sofia fik jeg en oplevelse af, at hun mente, det så så slemt ud hos os, så alt ville være bedre, end det er nu!</a:t>
            </a:r>
            <a:endParaRPr lang="en-US" i="1" dirty="0"/>
          </a:p>
        </p:txBody>
      </p:sp>
      <p:sp>
        <p:nvSpPr>
          <p:cNvPr id="4" name="Pladsholder til diasnummer 3"/>
          <p:cNvSpPr>
            <a:spLocks noGrp="1"/>
          </p:cNvSpPr>
          <p:nvPr>
            <p:ph type="sldNum" sz="quarter" idx="10"/>
          </p:nvPr>
        </p:nvSpPr>
        <p:spPr/>
        <p:txBody>
          <a:bodyPr/>
          <a:lstStyle/>
          <a:p>
            <a:fld id="{F8646707-6BBD-41A9-B4DF-0C76A73A2D2A}" type="slidenum">
              <a:rPr lang="en-US" smtClean="0"/>
              <a:pPr/>
              <a:t>29</a:t>
            </a:fld>
            <a:endParaRPr lang="en-US"/>
          </a:p>
        </p:txBody>
      </p:sp>
    </p:spTree>
    <p:extLst>
      <p:ext uri="{BB962C8B-B14F-4D97-AF65-F5344CB8AC3E}">
        <p14:creationId xmlns:p14="http://schemas.microsoft.com/office/powerpoint/2010/main" val="3860008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1" dirty="0" smtClean="0"/>
              <a:t>Susanne:</a:t>
            </a:r>
            <a:r>
              <a:rPr lang="da-DK" i="1" baseline="0" dirty="0" smtClean="0"/>
              <a:t> Ad pkt. 1: På mødet med Sofia Osmani afviste hun, at der kunne udarbejdes en helhedsplan, fordi man på Skovbrynet 2-24 ikke er nær så langt i planprocessen som på de øvrige torve. Det er en forklaring, men overordnet set, er det vel næppe acceptabelt for områdets fremtid?</a:t>
            </a:r>
          </a:p>
          <a:p>
            <a:r>
              <a:rPr lang="da-DK" i="1" baseline="0" dirty="0" smtClean="0"/>
              <a:t>Ad pkt. 2: Det indebærer, at der er en egentlig oplevelse af centrum. Spørgsmålet er, om det kan opnås? På det nuværende Sorgenfri Torv har opsplitningen i Nord – og </a:t>
            </a:r>
            <a:r>
              <a:rPr lang="da-DK" i="1" baseline="0" dirty="0" err="1" smtClean="0"/>
              <a:t>Sydtorv</a:t>
            </a:r>
            <a:r>
              <a:rPr lang="da-DK" i="1" baseline="0" dirty="0" smtClean="0"/>
              <a:t> været fremført som problem, idet Hummeltoftevej er blevet oplevet som en barriere. Hvis både </a:t>
            </a:r>
            <a:r>
              <a:rPr lang="da-DK" i="1" baseline="0" dirty="0" err="1" smtClean="0"/>
              <a:t>polititorvet</a:t>
            </a:r>
            <a:r>
              <a:rPr lang="da-DK" i="1" baseline="0" dirty="0" smtClean="0"/>
              <a:t> og </a:t>
            </a:r>
            <a:r>
              <a:rPr lang="da-DK" i="1" baseline="0" dirty="0" err="1" smtClean="0"/>
              <a:t>Sydtorvet</a:t>
            </a:r>
            <a:r>
              <a:rPr lang="da-DK" i="1" baseline="0" dirty="0" smtClean="0"/>
              <a:t>, som er mere adskilte end den nuværende konstellation, skal være centre, svækkes oplevelsen af et centrum. Et yderligere eksempel er Virum Torv/</a:t>
            </a:r>
            <a:r>
              <a:rPr lang="da-DK" i="1" baseline="0" dirty="0" err="1" smtClean="0"/>
              <a:t>Geels</a:t>
            </a:r>
            <a:r>
              <a:rPr lang="da-DK" i="1" baseline="0" dirty="0" smtClean="0"/>
              <a:t> Plads, hvor handelsstandsforeningen klager over den manglende sammenhæng. Afstanden mellem forretninger og øvrige aktivitetsmuligheder skal derfor være lille. Vi ser meget gerne, at Sorgenfri gøres attraktiv ved at indrette faciliteter til mødeaktiviteter og andre udfoldelsesmuligheder for unge og ældre</a:t>
            </a:r>
          </a:p>
          <a:p>
            <a:r>
              <a:rPr lang="da-DK" i="1" baseline="0" dirty="0" smtClean="0"/>
              <a:t>Ad pkt. 3: Ad pkt. 4: Vi skal have med i vore overvejelser, hvad vores udgangspunkt er. Vi mener Sorgenfri i dag er kendetegnet af meget høj boligkvalitet, hvor vi har adgang til grønne områder. Kommunen og bygherrerne fremfører, at oplevelsen af at køre ind i Sorgenfri og at opholde sig torvene efterlader et meget nedslidt indtryk. I ”Vores Sorgenfri” erkender vi dette, men er samtidig meget opmærksomme på, at vi ikke vil have bygget nyt for enhver pris. Vi forventer, at kvalitetsniveauet bliver højt. Kommunen har i disse år meget travlt med byggeri i store dele af LTK. Vi gør os derfor overvejelser om, hvilken type boliger og hvor meget volumen, der vil  blive presset ind i vores område. På mødet med Sofia fik jeg en oplevelse af, at hun mente, det så så slemt ud hos os, så alt ville være bedre, end det er nu!</a:t>
            </a:r>
            <a:endParaRPr lang="en-US" i="1" dirty="0"/>
          </a:p>
        </p:txBody>
      </p:sp>
      <p:sp>
        <p:nvSpPr>
          <p:cNvPr id="4" name="Pladsholder til diasnummer 3"/>
          <p:cNvSpPr>
            <a:spLocks noGrp="1"/>
          </p:cNvSpPr>
          <p:nvPr>
            <p:ph type="sldNum" sz="quarter" idx="10"/>
          </p:nvPr>
        </p:nvSpPr>
        <p:spPr/>
        <p:txBody>
          <a:bodyPr/>
          <a:lstStyle/>
          <a:p>
            <a:fld id="{F8646707-6BBD-41A9-B4DF-0C76A73A2D2A}" type="slidenum">
              <a:rPr lang="en-US" smtClean="0"/>
              <a:pPr/>
              <a:t>30</a:t>
            </a:fld>
            <a:endParaRPr lang="en-US"/>
          </a:p>
        </p:txBody>
      </p:sp>
    </p:spTree>
    <p:extLst>
      <p:ext uri="{BB962C8B-B14F-4D97-AF65-F5344CB8AC3E}">
        <p14:creationId xmlns:p14="http://schemas.microsoft.com/office/powerpoint/2010/main" val="3860008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baseline="0" dirty="0" smtClean="0"/>
              <a:t>Hvor mange og hvilke planter og træer vil omgive bebyggelsen, hvor bliver de placeret, og hvor høje vil de være? </a:t>
            </a:r>
          </a:p>
          <a:p>
            <a:pPr marL="0" marR="0" indent="0" algn="l" defTabSz="914400" rtl="0" eaLnBrk="1" fontAlgn="auto" latinLnBrk="0" hangingPunct="1">
              <a:lnSpc>
                <a:spcPct val="100000"/>
              </a:lnSpc>
              <a:spcBef>
                <a:spcPts val="0"/>
              </a:spcBef>
              <a:spcAft>
                <a:spcPts val="0"/>
              </a:spcAft>
              <a:buClrTx/>
              <a:buSzTx/>
              <a:buFontTx/>
              <a:buNone/>
              <a:tabLst/>
              <a:defRPr/>
            </a:pPr>
            <a:r>
              <a:rPr lang="da-DK" i="1" baseline="0" dirty="0" smtClean="0">
                <a:solidFill>
                  <a:srgbClr val="00B050"/>
                </a:solidFill>
              </a:rPr>
              <a:t>Susanne: Ved nogen noget om størrelsesforhold? Det ser jo vældigt flot ud, men hvor langt er der fra den ene side til den anden, og passer størrelsen på figurerne i forgrunden til størrelsen på husene?</a:t>
            </a:r>
          </a:p>
          <a:p>
            <a:pPr marL="0" marR="0" indent="0" algn="l" defTabSz="914400" rtl="0" eaLnBrk="1" fontAlgn="auto" latinLnBrk="0" hangingPunct="1">
              <a:lnSpc>
                <a:spcPct val="100000"/>
              </a:lnSpc>
              <a:spcBef>
                <a:spcPts val="0"/>
              </a:spcBef>
              <a:spcAft>
                <a:spcPts val="0"/>
              </a:spcAft>
              <a:buClrTx/>
              <a:buSzTx/>
              <a:buFontTx/>
              <a:buNone/>
              <a:tabLst/>
              <a:defRPr/>
            </a:pPr>
            <a:r>
              <a:rPr lang="da-DK" i="1" baseline="0" dirty="0" smtClean="0">
                <a:solidFill>
                  <a:srgbClr val="00B050"/>
                </a:solidFill>
              </a:rPr>
              <a:t>På slide 10 (model over bebyggelsen), er husene til venstre til dels betydeligt højere, end de her viste. En del af dem går op i 6 etager.</a:t>
            </a:r>
          </a:p>
          <a:p>
            <a:pPr marL="0" marR="0" indent="0" algn="l" defTabSz="914400" rtl="0" eaLnBrk="1" fontAlgn="auto" latinLnBrk="0" hangingPunct="1">
              <a:lnSpc>
                <a:spcPct val="100000"/>
              </a:lnSpc>
              <a:spcBef>
                <a:spcPts val="0"/>
              </a:spcBef>
              <a:spcAft>
                <a:spcPts val="0"/>
              </a:spcAft>
              <a:buClrTx/>
              <a:buSzTx/>
              <a:buFontTx/>
              <a:buNone/>
              <a:tabLst/>
              <a:defRPr/>
            </a:pPr>
            <a:r>
              <a:rPr lang="da-DK" i="1" baseline="0" dirty="0" smtClean="0">
                <a:solidFill>
                  <a:srgbClr val="00B050"/>
                </a:solidFill>
              </a:rPr>
              <a:t>Hvorfor er bebyggelsen også på </a:t>
            </a:r>
            <a:r>
              <a:rPr lang="da-DK" i="1" baseline="0" dirty="0" err="1" smtClean="0">
                <a:solidFill>
                  <a:srgbClr val="00B050"/>
                </a:solidFill>
              </a:rPr>
              <a:t>Polyforms</a:t>
            </a:r>
            <a:r>
              <a:rPr lang="da-DK" i="1" baseline="0" dirty="0" smtClean="0">
                <a:solidFill>
                  <a:srgbClr val="00B050"/>
                </a:solidFill>
              </a:rPr>
              <a:t> hjemmeside, når det ikke er dem, der tegner husene på nordtovet? </a:t>
            </a:r>
          </a:p>
          <a:p>
            <a:pPr marL="0" marR="0" indent="0" algn="l" defTabSz="914400" rtl="0" eaLnBrk="1" fontAlgn="auto" latinLnBrk="0" hangingPunct="1">
              <a:lnSpc>
                <a:spcPct val="100000"/>
              </a:lnSpc>
              <a:spcBef>
                <a:spcPts val="0"/>
              </a:spcBef>
              <a:spcAft>
                <a:spcPts val="0"/>
              </a:spcAft>
              <a:buClrTx/>
              <a:buSzTx/>
              <a:buFontTx/>
              <a:buNone/>
              <a:tabLst/>
              <a:defRPr/>
            </a:pPr>
            <a:r>
              <a:rPr lang="da-DK" i="1" baseline="0" dirty="0" smtClean="0">
                <a:solidFill>
                  <a:srgbClr val="00B050"/>
                </a:solidFill>
              </a:rPr>
              <a:t>Umiddelbart ser det ikke ud til der er grønne tage på denne tegning. </a:t>
            </a:r>
          </a:p>
          <a:p>
            <a:pPr marL="0" marR="0" indent="0" algn="l" defTabSz="914400" rtl="0" eaLnBrk="1" fontAlgn="auto" latinLnBrk="0" hangingPunct="1">
              <a:lnSpc>
                <a:spcPct val="100000"/>
              </a:lnSpc>
              <a:spcBef>
                <a:spcPts val="0"/>
              </a:spcBef>
              <a:spcAft>
                <a:spcPts val="0"/>
              </a:spcAft>
              <a:buClrTx/>
              <a:buSzTx/>
              <a:buFontTx/>
              <a:buNone/>
              <a:tabLst/>
              <a:defRPr/>
            </a:pPr>
            <a:r>
              <a:rPr lang="da-DK" i="1" baseline="0" dirty="0" smtClean="0">
                <a:solidFill>
                  <a:srgbClr val="00B050"/>
                </a:solidFill>
              </a:rPr>
              <a:t>Hvordan er det med sollyset. Dette indblik  må være tegnet nordfra, set fra højhusene?  Vender vinduerne i lejlighederne mod nordvest? </a:t>
            </a:r>
            <a:endParaRPr lang="da-DK" i="1" dirty="0" smtClean="0">
              <a:solidFill>
                <a:srgbClr val="00B050"/>
              </a:solidFill>
            </a:endParaRPr>
          </a:p>
          <a:p>
            <a:endParaRPr lang="da-DK" dirty="0"/>
          </a:p>
        </p:txBody>
      </p:sp>
      <p:sp>
        <p:nvSpPr>
          <p:cNvPr id="4" name="Pladsholder til diasnummer 3"/>
          <p:cNvSpPr>
            <a:spLocks noGrp="1"/>
          </p:cNvSpPr>
          <p:nvPr>
            <p:ph type="sldNum" sz="quarter" idx="10"/>
          </p:nvPr>
        </p:nvSpPr>
        <p:spPr/>
        <p:txBody>
          <a:bodyPr/>
          <a:lstStyle/>
          <a:p>
            <a:fld id="{F8646707-6BBD-41A9-B4DF-0C76A73A2D2A}" type="slidenum">
              <a:rPr lang="tr-TR" smtClean="0"/>
              <a:pPr/>
              <a:t>10</a:t>
            </a:fld>
            <a:endParaRPr lang="tr-TR"/>
          </a:p>
        </p:txBody>
      </p:sp>
    </p:spTree>
    <p:extLst>
      <p:ext uri="{BB962C8B-B14F-4D97-AF65-F5344CB8AC3E}">
        <p14:creationId xmlns:p14="http://schemas.microsoft.com/office/powerpoint/2010/main" val="1509864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baseline="0" dirty="0" smtClean="0"/>
              <a:t>Hvor mange og hvilke planter og træer vil omgive bebyggelsen, hvor bliver de placeret, og hvor høje vil de være?</a:t>
            </a:r>
          </a:p>
          <a:p>
            <a:pPr marL="0" marR="0" indent="0" algn="l" defTabSz="914400" rtl="0" eaLnBrk="1" fontAlgn="auto" latinLnBrk="0" hangingPunct="1">
              <a:lnSpc>
                <a:spcPct val="100000"/>
              </a:lnSpc>
              <a:spcBef>
                <a:spcPts val="0"/>
              </a:spcBef>
              <a:spcAft>
                <a:spcPts val="0"/>
              </a:spcAft>
              <a:buClrTx/>
              <a:buSzTx/>
              <a:buFontTx/>
              <a:buNone/>
              <a:tabLst/>
              <a:defRPr/>
            </a:pPr>
            <a:r>
              <a:rPr lang="da-DK" i="1" baseline="0" dirty="0" smtClean="0"/>
              <a:t>Susanne: Også her ser højden på bebyggelsen ud til at være noget man kan leve med. Hvorfor tegnes den ikke med de planlagte 6 etager.</a:t>
            </a:r>
            <a:endParaRPr lang="da-DK" i="1" dirty="0" smtClean="0"/>
          </a:p>
          <a:p>
            <a:endParaRPr lang="da-DK" i="1" dirty="0"/>
          </a:p>
        </p:txBody>
      </p:sp>
      <p:sp>
        <p:nvSpPr>
          <p:cNvPr id="4" name="Pladsholder til diasnummer 3"/>
          <p:cNvSpPr>
            <a:spLocks noGrp="1"/>
          </p:cNvSpPr>
          <p:nvPr>
            <p:ph type="sldNum" sz="quarter" idx="10"/>
          </p:nvPr>
        </p:nvSpPr>
        <p:spPr/>
        <p:txBody>
          <a:bodyPr/>
          <a:lstStyle/>
          <a:p>
            <a:fld id="{F8646707-6BBD-41A9-B4DF-0C76A73A2D2A}" type="slidenum">
              <a:rPr lang="tr-TR" smtClean="0"/>
              <a:pPr/>
              <a:t>11</a:t>
            </a:fld>
            <a:endParaRPr lang="tr-TR"/>
          </a:p>
        </p:txBody>
      </p:sp>
    </p:spTree>
    <p:extLst>
      <p:ext uri="{BB962C8B-B14F-4D97-AF65-F5344CB8AC3E}">
        <p14:creationId xmlns:p14="http://schemas.microsoft.com/office/powerpoint/2010/main" val="2037688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1" dirty="0" smtClean="0"/>
              <a:t>Susanne: Det samme gælder for</a:t>
            </a:r>
            <a:r>
              <a:rPr lang="da-DK" i="1" baseline="0" dirty="0" smtClean="0"/>
              <a:t> </a:t>
            </a:r>
            <a:r>
              <a:rPr lang="da-DK" i="1" baseline="0" dirty="0" err="1" smtClean="0"/>
              <a:t>Microsofthuset</a:t>
            </a:r>
            <a:r>
              <a:rPr lang="da-DK" i="1" baseline="0" dirty="0" smtClean="0"/>
              <a:t> i Lyngby. Teknikbygningen på taget var der heller ikke tegnet med.</a:t>
            </a:r>
            <a:endParaRPr lang="en-US" i="1" dirty="0"/>
          </a:p>
        </p:txBody>
      </p:sp>
      <p:sp>
        <p:nvSpPr>
          <p:cNvPr id="4" name="Pladsholder til diasnummer 3"/>
          <p:cNvSpPr>
            <a:spLocks noGrp="1"/>
          </p:cNvSpPr>
          <p:nvPr>
            <p:ph type="sldNum" sz="quarter" idx="10"/>
          </p:nvPr>
        </p:nvSpPr>
        <p:spPr/>
        <p:txBody>
          <a:bodyPr/>
          <a:lstStyle/>
          <a:p>
            <a:fld id="{F8646707-6BBD-41A9-B4DF-0C76A73A2D2A}" type="slidenum">
              <a:rPr lang="en-US" smtClean="0"/>
              <a:pPr/>
              <a:t>13</a:t>
            </a:fld>
            <a:endParaRPr lang="en-US"/>
          </a:p>
        </p:txBody>
      </p:sp>
    </p:spTree>
    <p:extLst>
      <p:ext uri="{BB962C8B-B14F-4D97-AF65-F5344CB8AC3E}">
        <p14:creationId xmlns:p14="http://schemas.microsoft.com/office/powerpoint/2010/main" val="2959387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i="1" dirty="0"/>
          </a:p>
        </p:txBody>
      </p:sp>
      <p:sp>
        <p:nvSpPr>
          <p:cNvPr id="4" name="Pladsholder til diasnummer 3"/>
          <p:cNvSpPr>
            <a:spLocks noGrp="1"/>
          </p:cNvSpPr>
          <p:nvPr>
            <p:ph type="sldNum" sz="quarter" idx="10"/>
          </p:nvPr>
        </p:nvSpPr>
        <p:spPr/>
        <p:txBody>
          <a:bodyPr/>
          <a:lstStyle/>
          <a:p>
            <a:fld id="{F8646707-6BBD-41A9-B4DF-0C76A73A2D2A}" type="slidenum">
              <a:rPr lang="en-US" smtClean="0"/>
              <a:pPr/>
              <a:t>14</a:t>
            </a:fld>
            <a:endParaRPr lang="en-US"/>
          </a:p>
        </p:txBody>
      </p:sp>
    </p:spTree>
    <p:extLst>
      <p:ext uri="{BB962C8B-B14F-4D97-AF65-F5344CB8AC3E}">
        <p14:creationId xmlns:p14="http://schemas.microsoft.com/office/powerpoint/2010/main" val="2472400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20CBCA6C-1636-4A0A-A496-CACCF885E01A}" type="slidenum">
              <a:rPr lang="da-DK" smtClean="0"/>
              <a:t>22</a:t>
            </a:fld>
            <a:endParaRPr lang="da-DK"/>
          </a:p>
        </p:txBody>
      </p:sp>
    </p:spTree>
    <p:extLst>
      <p:ext uri="{BB962C8B-B14F-4D97-AF65-F5344CB8AC3E}">
        <p14:creationId xmlns:p14="http://schemas.microsoft.com/office/powerpoint/2010/main" val="97510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F8646707-6BBD-41A9-B4DF-0C76A73A2D2A}" type="slidenum">
              <a:rPr lang="tr-TR" smtClean="0"/>
              <a:pPr/>
              <a:t>24</a:t>
            </a:fld>
            <a:endParaRPr lang="tr-TR"/>
          </a:p>
        </p:txBody>
      </p:sp>
    </p:spTree>
    <p:extLst>
      <p:ext uri="{BB962C8B-B14F-4D97-AF65-F5344CB8AC3E}">
        <p14:creationId xmlns:p14="http://schemas.microsoft.com/office/powerpoint/2010/main" val="102043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F8646707-6BBD-41A9-B4DF-0C76A73A2D2A}" type="slidenum">
              <a:rPr lang="tr-TR" smtClean="0"/>
              <a:pPr/>
              <a:t>25</a:t>
            </a:fld>
            <a:endParaRPr lang="tr-TR"/>
          </a:p>
        </p:txBody>
      </p:sp>
    </p:spTree>
    <p:extLst>
      <p:ext uri="{BB962C8B-B14F-4D97-AF65-F5344CB8AC3E}">
        <p14:creationId xmlns:p14="http://schemas.microsoft.com/office/powerpoint/2010/main" val="102043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F8646707-6BBD-41A9-B4DF-0C76A73A2D2A}" type="slidenum">
              <a:rPr lang="tr-TR" smtClean="0"/>
              <a:pPr/>
              <a:t>26</a:t>
            </a:fld>
            <a:endParaRPr lang="tr-TR"/>
          </a:p>
        </p:txBody>
      </p:sp>
    </p:spTree>
    <p:extLst>
      <p:ext uri="{BB962C8B-B14F-4D97-AF65-F5344CB8AC3E}">
        <p14:creationId xmlns:p14="http://schemas.microsoft.com/office/powerpoint/2010/main" val="1020433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7.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733203"/>
            <a:ext cx="9144000" cy="6124797"/>
          </a:xfrm>
          <a:prstGeom prst="rect">
            <a:avLst/>
          </a:prstGeom>
        </p:spPr>
      </p:pic>
      <p:sp>
        <p:nvSpPr>
          <p:cNvPr id="2" name="Title 1"/>
          <p:cNvSpPr>
            <a:spLocks noGrp="1"/>
          </p:cNvSpPr>
          <p:nvPr>
            <p:ph type="ctrTitle"/>
          </p:nvPr>
        </p:nvSpPr>
        <p:spPr>
          <a:xfrm>
            <a:off x="381000" y="381001"/>
            <a:ext cx="7772400" cy="761999"/>
          </a:xfrm>
        </p:spPr>
        <p:txBody>
          <a:bodyPr anchor="t"/>
          <a:lstStyle>
            <a:lvl1pPr algn="l" eaLnBrk="1" latinLnBrk="0" hangingPunct="1">
              <a:defRPr kumimoji="0" lang="da-DK">
                <a:latin typeface="Georgia" pitchFamily="18" charset="0"/>
              </a:defRPr>
            </a:lvl1pPr>
          </a:lstStyle>
          <a:p>
            <a:pPr eaLnBrk="1" latinLnBrk="0" hangingPunct="1"/>
            <a:r>
              <a:rPr kumimoji="0" lang="da-DK" smtClean="0"/>
              <a:t>Klik for at redigere i masteren</a:t>
            </a:r>
            <a:endParaRPr kumimoji="0"/>
          </a:p>
        </p:txBody>
      </p:sp>
      <p:sp>
        <p:nvSpPr>
          <p:cNvPr id="3" name="Subtitle 2"/>
          <p:cNvSpPr>
            <a:spLocks noGrp="1"/>
          </p:cNvSpPr>
          <p:nvPr>
            <p:ph type="subTitle" idx="1" hasCustomPrompt="1"/>
          </p:nvPr>
        </p:nvSpPr>
        <p:spPr>
          <a:xfrm>
            <a:off x="439948" y="1219200"/>
            <a:ext cx="5275052" cy="1295400"/>
          </a:xfrm>
        </p:spPr>
        <p:txBody>
          <a:bodyPr>
            <a:normAutofit/>
          </a:bodyPr>
          <a:lstStyle>
            <a:lvl1pPr marL="0" indent="0" algn="l" eaLnBrk="1" latinLnBrk="0" hangingPunct="1">
              <a:buNone/>
              <a:defRPr kumimoji="0" lang="da-DK" sz="1600" baseline="0">
                <a:solidFill>
                  <a:schemeClr val="tx1"/>
                </a:solidFill>
                <a:latin typeface="Georgia" pitchFamily="18" charset="0"/>
              </a:defRPr>
            </a:lvl1pPr>
            <a:lvl2pPr marL="457200" indent="0" algn="ctr" eaLnBrk="1" latinLnBrk="0" hangingPunct="1">
              <a:buNone/>
              <a:defRPr kumimoji="0" lang="da-DK">
                <a:solidFill>
                  <a:schemeClr val="tx1">
                    <a:tint val="75000"/>
                  </a:schemeClr>
                </a:solidFill>
              </a:defRPr>
            </a:lvl2pPr>
            <a:lvl3pPr marL="914400" indent="0" algn="ctr" eaLnBrk="1" latinLnBrk="0" hangingPunct="1">
              <a:buNone/>
              <a:defRPr kumimoji="0" lang="da-DK">
                <a:solidFill>
                  <a:schemeClr val="tx1">
                    <a:tint val="75000"/>
                  </a:schemeClr>
                </a:solidFill>
              </a:defRPr>
            </a:lvl3pPr>
            <a:lvl4pPr marL="1371600" indent="0" algn="ctr" eaLnBrk="1" latinLnBrk="0" hangingPunct="1">
              <a:buNone/>
              <a:defRPr kumimoji="0" lang="da-DK">
                <a:solidFill>
                  <a:schemeClr val="tx1">
                    <a:tint val="75000"/>
                  </a:schemeClr>
                </a:solidFill>
              </a:defRPr>
            </a:lvl4pPr>
            <a:lvl5pPr marL="1828800" indent="0" algn="ctr" eaLnBrk="1" latinLnBrk="0" hangingPunct="1">
              <a:buNone/>
              <a:defRPr kumimoji="0" lang="da-DK">
                <a:solidFill>
                  <a:schemeClr val="tx1">
                    <a:tint val="75000"/>
                  </a:schemeClr>
                </a:solidFill>
              </a:defRPr>
            </a:lvl5pPr>
            <a:lvl6pPr marL="2286000" indent="0" algn="ctr" eaLnBrk="1" latinLnBrk="0" hangingPunct="1">
              <a:buNone/>
              <a:defRPr kumimoji="0" lang="da-DK">
                <a:solidFill>
                  <a:schemeClr val="tx1">
                    <a:tint val="75000"/>
                  </a:schemeClr>
                </a:solidFill>
              </a:defRPr>
            </a:lvl6pPr>
            <a:lvl7pPr marL="2743200" indent="0" algn="ctr" eaLnBrk="1" latinLnBrk="0" hangingPunct="1">
              <a:buNone/>
              <a:defRPr kumimoji="0" lang="da-DK">
                <a:solidFill>
                  <a:schemeClr val="tx1">
                    <a:tint val="75000"/>
                  </a:schemeClr>
                </a:solidFill>
              </a:defRPr>
            </a:lvl7pPr>
            <a:lvl8pPr marL="3200400" indent="0" algn="ctr" eaLnBrk="1" latinLnBrk="0" hangingPunct="1">
              <a:buNone/>
              <a:defRPr kumimoji="0" lang="da-DK">
                <a:solidFill>
                  <a:schemeClr val="tx1">
                    <a:tint val="75000"/>
                  </a:schemeClr>
                </a:solidFill>
              </a:defRPr>
            </a:lvl8pPr>
            <a:lvl9pPr marL="3657600" indent="0" algn="ctr" eaLnBrk="1" latinLnBrk="0" hangingPunct="1">
              <a:buNone/>
              <a:defRPr kumimoji="0" lang="da-DK">
                <a:solidFill>
                  <a:schemeClr val="tx1">
                    <a:tint val="75000"/>
                  </a:schemeClr>
                </a:solidFill>
              </a:defRPr>
            </a:lvl9pPr>
          </a:lstStyle>
          <a:p>
            <a:r>
              <a:rPr kumimoji="0" lang="da-DK"/>
              <a:t>Klik for at redigere</a:t>
            </a:r>
          </a:p>
        </p:txBody>
      </p:sp>
      <p:sp>
        <p:nvSpPr>
          <p:cNvPr id="4" name="Date Placeholder 3"/>
          <p:cNvSpPr>
            <a:spLocks noGrp="1"/>
          </p:cNvSpPr>
          <p:nvPr>
            <p:ph type="dt" sz="half" idx="10"/>
          </p:nvPr>
        </p:nvSpPr>
        <p:spPr/>
        <p:txBody>
          <a:bodyPr/>
          <a:lstStyle/>
          <a:p>
            <a:fld id="{F922158D-428B-4987-8B28-745A2AFA1252}" type="datetimeFigureOut">
              <a:rPr kumimoji="0" lang="da-DK"/>
              <a:pPr/>
              <a:t>11/11/15</a:t>
            </a:fld>
            <a:endParaRPr kumimoji="0" lang="da-DK"/>
          </a:p>
        </p:txBody>
      </p:sp>
      <p:sp>
        <p:nvSpPr>
          <p:cNvPr id="5" name="Footer Placeholder 4"/>
          <p:cNvSpPr>
            <a:spLocks noGrp="1"/>
          </p:cNvSpPr>
          <p:nvPr>
            <p:ph type="ftr" sz="quarter" idx="11"/>
          </p:nvPr>
        </p:nvSpPr>
        <p:spPr/>
        <p:txBody>
          <a:bodyPr/>
          <a:lstStyle/>
          <a:p>
            <a:endParaRPr kumimoji="0" lang="da-DK"/>
          </a:p>
        </p:txBody>
      </p:sp>
      <p:sp>
        <p:nvSpPr>
          <p:cNvPr id="6" name="Slide Number Placeholder 5"/>
          <p:cNvSpPr>
            <a:spLocks noGrp="1"/>
          </p:cNvSpPr>
          <p:nvPr>
            <p:ph type="sldNum" sz="quarter" idx="12"/>
          </p:nvPr>
        </p:nvSpPr>
        <p:spPr/>
        <p:txBody>
          <a:bodyPr/>
          <a:lstStyle/>
          <a:p>
            <a:fld id="{515FC477-0A05-4F3E-8EE9-E015C9089D56}" type="slidenum">
              <a:rPr kumimoji="0"/>
              <a:pPr/>
              <a:t>‹nr.›</a:t>
            </a:fld>
            <a:endParaRPr kumimoji="0" lang="da-DK"/>
          </a:p>
        </p:txBody>
      </p:sp>
      <p:pic>
        <p:nvPicPr>
          <p:cNvPr id="11" name="Billede 10" descr="Screen Shot 2015-01-19 at 22.10.03.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019800" y="1219200"/>
            <a:ext cx="2946400" cy="1536700"/>
          </a:xfrm>
          <a:prstGeom prst="rect">
            <a:avLst/>
          </a:prstGeom>
        </p:spPr>
      </p:pic>
      <p:pic>
        <p:nvPicPr>
          <p:cNvPr id="12" name="Billede 11" descr="grønt tag.png"/>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486400" y="2362200"/>
            <a:ext cx="2971800" cy="1719193"/>
          </a:xfrm>
          <a:prstGeom prst="rect">
            <a:avLst/>
          </a:prstGeom>
        </p:spPr>
      </p:pic>
      <p:pic>
        <p:nvPicPr>
          <p:cNvPr id="14" name="Billede 13" descr="Screen Shot 2015-01-19 at 22.15.58.png"/>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5029200" y="3581400"/>
            <a:ext cx="3007617" cy="17409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2000" fill="hold"/>
                                        <p:tgtEl>
                                          <p:spTgt spid="11"/>
                                        </p:tgtEl>
                                        <p:attrNameLst>
                                          <p:attrName>ppt_x</p:attrName>
                                        </p:attrNameLst>
                                      </p:cBhvr>
                                      <p:tavLst>
                                        <p:tav tm="0">
                                          <p:val>
                                            <p:strVal val="#ppt_x"/>
                                          </p:val>
                                        </p:tav>
                                        <p:tav tm="100000">
                                          <p:val>
                                            <p:strVal val="#ppt_x"/>
                                          </p:val>
                                        </p:tav>
                                      </p:tavLst>
                                    </p:anim>
                                    <p:anim calcmode="lin" valueType="num">
                                      <p:cBhvr additive="base">
                                        <p:cTn id="13" dur="20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200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2000" fill="hold"/>
                                        <p:tgtEl>
                                          <p:spTgt spid="12"/>
                                        </p:tgtEl>
                                        <p:attrNameLst>
                                          <p:attrName>ppt_x</p:attrName>
                                        </p:attrNameLst>
                                      </p:cBhvr>
                                      <p:tavLst>
                                        <p:tav tm="0">
                                          <p:val>
                                            <p:strVal val="#ppt_x"/>
                                          </p:val>
                                        </p:tav>
                                        <p:tav tm="100000">
                                          <p:val>
                                            <p:strVal val="#ppt_x"/>
                                          </p:val>
                                        </p:tav>
                                      </p:tavLst>
                                    </p:anim>
                                    <p:anim calcmode="lin" valueType="num">
                                      <p:cBhvr additive="base">
                                        <p:cTn id="17" dur="2000" fill="hold"/>
                                        <p:tgtEl>
                                          <p:spTgt spid="1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200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2000" fill="hold"/>
                                        <p:tgtEl>
                                          <p:spTgt spid="14"/>
                                        </p:tgtEl>
                                        <p:attrNameLst>
                                          <p:attrName>ppt_x</p:attrName>
                                        </p:attrNameLst>
                                      </p:cBhvr>
                                      <p:tavLst>
                                        <p:tav tm="0">
                                          <p:val>
                                            <p:strVal val="#ppt_x"/>
                                          </p:val>
                                        </p:tav>
                                        <p:tav tm="100000">
                                          <p:val>
                                            <p:strVal val="#ppt_x"/>
                                          </p:val>
                                        </p:tav>
                                      </p:tavLst>
                                    </p:anim>
                                    <p:anim calcmode="lin" valueType="num">
                                      <p:cBhvr additive="base">
                                        <p:cTn id="21" dur="2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latinLnBrk="0" hangingPunct="1"/>
            <a:r>
              <a:rPr kumimoji="0" lang="da-DK" smtClean="0"/>
              <a:t>Klik for at redigere i masteren</a:t>
            </a:r>
            <a:endParaRPr kumimoji="0"/>
          </a:p>
        </p:txBody>
      </p:sp>
      <p:sp>
        <p:nvSpPr>
          <p:cNvPr id="3" name="Vertical Text Placeholder 2"/>
          <p:cNvSpPr>
            <a:spLocks noGrp="1"/>
          </p:cNvSpPr>
          <p:nvPr>
            <p:ph type="body" orient="vert" idx="1"/>
          </p:nvPr>
        </p:nvSpPr>
        <p:spPr/>
        <p:txBody>
          <a:bodyPr vert="eaVert"/>
          <a:lstStyle/>
          <a:p>
            <a:pPr lvl="0" eaLnBrk="1" latinLnBrk="0" hangingPunct="1"/>
            <a:r>
              <a:rPr kumimoji="0" lang="da-DK" smtClean="0"/>
              <a:t>Klik for at redigere teksttypografierne i masteren</a:t>
            </a:r>
          </a:p>
          <a:p>
            <a:pPr lvl="1" eaLnBrk="1" latinLnBrk="0" hangingPunct="1"/>
            <a:r>
              <a:rPr kumimoji="0" lang="da-DK" smtClean="0"/>
              <a:t>Andet niveau</a:t>
            </a:r>
          </a:p>
          <a:p>
            <a:pPr lvl="2" eaLnBrk="1" latinLnBrk="0" hangingPunct="1"/>
            <a:r>
              <a:rPr kumimoji="0" lang="da-DK" smtClean="0"/>
              <a:t>Tredje niveau</a:t>
            </a:r>
          </a:p>
          <a:p>
            <a:pPr lvl="3" eaLnBrk="1" latinLnBrk="0" hangingPunct="1"/>
            <a:r>
              <a:rPr kumimoji="0" lang="da-DK" smtClean="0"/>
              <a:t>Fjerde niveau</a:t>
            </a:r>
          </a:p>
          <a:p>
            <a:pPr lvl="4" eaLnBrk="1" latinLnBrk="0" hangingPunct="1"/>
            <a:r>
              <a:rPr kumimoji="0" lang="da-DK" smtClean="0"/>
              <a:t>Femte niveau</a:t>
            </a:r>
            <a:endParaRPr kumimoji="0"/>
          </a:p>
        </p:txBody>
      </p:sp>
      <p:sp>
        <p:nvSpPr>
          <p:cNvPr id="4" name="Date Placeholder 3"/>
          <p:cNvSpPr>
            <a:spLocks noGrp="1"/>
          </p:cNvSpPr>
          <p:nvPr>
            <p:ph type="dt" sz="half" idx="10"/>
          </p:nvPr>
        </p:nvSpPr>
        <p:spPr/>
        <p:txBody>
          <a:bodyPr/>
          <a:lstStyle/>
          <a:p>
            <a:fld id="{F922158D-428B-4987-8B28-745A2AFA1252}" type="datetimeFigureOut">
              <a:rPr kumimoji="0" lang="da-DK"/>
              <a:pPr/>
              <a:t>11/11/15</a:t>
            </a:fld>
            <a:endParaRPr kumimoji="0" lang="da-DK"/>
          </a:p>
        </p:txBody>
      </p:sp>
      <p:sp>
        <p:nvSpPr>
          <p:cNvPr id="5" name="Footer Placeholder 4"/>
          <p:cNvSpPr>
            <a:spLocks noGrp="1"/>
          </p:cNvSpPr>
          <p:nvPr>
            <p:ph type="ftr" sz="quarter" idx="11"/>
          </p:nvPr>
        </p:nvSpPr>
        <p:spPr/>
        <p:txBody>
          <a:bodyPr/>
          <a:lstStyle/>
          <a:p>
            <a:endParaRPr kumimoji="0" lang="da-DK"/>
          </a:p>
        </p:txBody>
      </p:sp>
      <p:sp>
        <p:nvSpPr>
          <p:cNvPr id="6" name="Slide Number Placeholder 5"/>
          <p:cNvSpPr>
            <a:spLocks noGrp="1"/>
          </p:cNvSpPr>
          <p:nvPr>
            <p:ph type="sldNum" sz="quarter" idx="12"/>
          </p:nvPr>
        </p:nvSpPr>
        <p:spPr/>
        <p:txBody>
          <a:bodyPr/>
          <a:lstStyle/>
          <a:p>
            <a:fld id="{515FC477-0A05-4F3E-8EE9-E015C9089D56}" type="slidenum">
              <a:rPr kumimoji="0"/>
              <a:pPr/>
              <a:t>‹nr.›</a:t>
            </a:fld>
            <a:endParaRPr kumimoji="0" lang="da-DK"/>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0"/>
            <a:ext cx="2057400" cy="5211763"/>
          </a:xfrm>
        </p:spPr>
        <p:txBody>
          <a:bodyPr vert="eaVert"/>
          <a:lstStyle/>
          <a:p>
            <a:pPr eaLnBrk="1" latinLnBrk="0" hangingPunct="1"/>
            <a:r>
              <a:rPr kumimoji="0" lang="da-DK" smtClean="0"/>
              <a:t>Klik for at redigere i masteren</a:t>
            </a:r>
            <a:endParaRPr kumimoji="0"/>
          </a:p>
        </p:txBody>
      </p:sp>
      <p:sp>
        <p:nvSpPr>
          <p:cNvPr id="3" name="Vertical Text Placeholder 2"/>
          <p:cNvSpPr>
            <a:spLocks noGrp="1"/>
          </p:cNvSpPr>
          <p:nvPr>
            <p:ph type="body" orient="vert" idx="1"/>
          </p:nvPr>
        </p:nvSpPr>
        <p:spPr>
          <a:xfrm>
            <a:off x="457200" y="914400"/>
            <a:ext cx="6019800" cy="5211763"/>
          </a:xfrm>
        </p:spPr>
        <p:txBody>
          <a:bodyPr vert="eaVert"/>
          <a:lstStyle/>
          <a:p>
            <a:pPr lvl="0" eaLnBrk="1" latinLnBrk="0" hangingPunct="1"/>
            <a:r>
              <a:rPr kumimoji="0" lang="da-DK" smtClean="0"/>
              <a:t>Klik for at redigere teksttypografierne i masteren</a:t>
            </a:r>
          </a:p>
          <a:p>
            <a:pPr lvl="1" eaLnBrk="1" latinLnBrk="0" hangingPunct="1"/>
            <a:r>
              <a:rPr kumimoji="0" lang="da-DK" smtClean="0"/>
              <a:t>Andet niveau</a:t>
            </a:r>
          </a:p>
          <a:p>
            <a:pPr lvl="2" eaLnBrk="1" latinLnBrk="0" hangingPunct="1"/>
            <a:r>
              <a:rPr kumimoji="0" lang="da-DK" smtClean="0"/>
              <a:t>Tredje niveau</a:t>
            </a:r>
          </a:p>
          <a:p>
            <a:pPr lvl="3" eaLnBrk="1" latinLnBrk="0" hangingPunct="1"/>
            <a:r>
              <a:rPr kumimoji="0" lang="da-DK" smtClean="0"/>
              <a:t>Fjerde niveau</a:t>
            </a:r>
          </a:p>
          <a:p>
            <a:pPr lvl="4" eaLnBrk="1" latinLnBrk="0" hangingPunct="1"/>
            <a:r>
              <a:rPr kumimoji="0" lang="da-DK" smtClean="0"/>
              <a:t>Femte niveau</a:t>
            </a:r>
            <a:endParaRPr kumimoji="0"/>
          </a:p>
        </p:txBody>
      </p:sp>
      <p:sp>
        <p:nvSpPr>
          <p:cNvPr id="4" name="Date Placeholder 3"/>
          <p:cNvSpPr>
            <a:spLocks noGrp="1"/>
          </p:cNvSpPr>
          <p:nvPr>
            <p:ph type="dt" sz="half" idx="10"/>
          </p:nvPr>
        </p:nvSpPr>
        <p:spPr/>
        <p:txBody>
          <a:bodyPr/>
          <a:lstStyle/>
          <a:p>
            <a:fld id="{F922158D-428B-4987-8B28-745A2AFA1252}" type="datetimeFigureOut">
              <a:rPr kumimoji="0" lang="da-DK"/>
              <a:pPr/>
              <a:t>11/11/15</a:t>
            </a:fld>
            <a:endParaRPr kumimoji="0" lang="da-DK"/>
          </a:p>
        </p:txBody>
      </p:sp>
      <p:sp>
        <p:nvSpPr>
          <p:cNvPr id="5" name="Footer Placeholder 4"/>
          <p:cNvSpPr>
            <a:spLocks noGrp="1"/>
          </p:cNvSpPr>
          <p:nvPr>
            <p:ph type="ftr" sz="quarter" idx="11"/>
          </p:nvPr>
        </p:nvSpPr>
        <p:spPr/>
        <p:txBody>
          <a:bodyPr/>
          <a:lstStyle/>
          <a:p>
            <a:endParaRPr kumimoji="0" lang="da-DK"/>
          </a:p>
        </p:txBody>
      </p:sp>
      <p:sp>
        <p:nvSpPr>
          <p:cNvPr id="6" name="Slide Number Placeholder 5"/>
          <p:cNvSpPr>
            <a:spLocks noGrp="1"/>
          </p:cNvSpPr>
          <p:nvPr>
            <p:ph type="sldNum" sz="quarter" idx="12"/>
          </p:nvPr>
        </p:nvSpPr>
        <p:spPr/>
        <p:txBody>
          <a:bodyPr/>
          <a:lstStyle/>
          <a:p>
            <a:fld id="{515FC477-0A05-4F3E-8EE9-E015C9089D56}" type="slidenum">
              <a:rPr kumimoji="0"/>
              <a:pPr/>
              <a:t>‹nr.›</a:t>
            </a:fld>
            <a:endParaRPr kumimoji="0" lang="da-DK"/>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ktionsoverskrif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srcRect l="-92" t="50811" r="45394" b="-590"/>
          <a:stretch/>
        </p:blipFill>
        <p:spPr>
          <a:xfrm>
            <a:off x="-13647" y="0"/>
            <a:ext cx="9157648" cy="5582272"/>
          </a:xfrm>
          <a:prstGeom prst="rect">
            <a:avLst/>
          </a:prstGeom>
        </p:spPr>
      </p:pic>
      <p:sp>
        <p:nvSpPr>
          <p:cNvPr id="2" name="Title 1"/>
          <p:cNvSpPr>
            <a:spLocks noGrp="1"/>
          </p:cNvSpPr>
          <p:nvPr>
            <p:ph type="title" hasCustomPrompt="1"/>
          </p:nvPr>
        </p:nvSpPr>
        <p:spPr>
          <a:xfrm>
            <a:off x="3768304" y="1905000"/>
            <a:ext cx="5105400" cy="1143001"/>
          </a:xfrm>
        </p:spPr>
        <p:txBody>
          <a:bodyPr anchor="b" anchorCtr="0">
            <a:normAutofit/>
          </a:bodyPr>
          <a:lstStyle>
            <a:lvl1pPr algn="l" eaLnBrk="1" latinLnBrk="0" hangingPunct="1">
              <a:defRPr kumimoji="0" lang="da-DK" sz="3600" b="0" cap="none">
                <a:latin typeface="Georgia" pitchFamily="18" charset="0"/>
              </a:defRPr>
            </a:lvl1pPr>
          </a:lstStyle>
          <a:p>
            <a:r>
              <a:rPr kumimoji="0" lang="da-DK"/>
              <a:t>Klik for at redigere titeltypografien i masteren</a:t>
            </a:r>
          </a:p>
        </p:txBody>
      </p:sp>
      <p:sp>
        <p:nvSpPr>
          <p:cNvPr id="3" name="Text Placeholder 2"/>
          <p:cNvSpPr>
            <a:spLocks noGrp="1"/>
          </p:cNvSpPr>
          <p:nvPr>
            <p:ph type="body" idx="1"/>
          </p:nvPr>
        </p:nvSpPr>
        <p:spPr>
          <a:xfrm>
            <a:off x="3810000" y="3048000"/>
            <a:ext cx="5105400" cy="1500187"/>
          </a:xfrm>
        </p:spPr>
        <p:txBody>
          <a:bodyPr anchor="t"/>
          <a:lstStyle>
            <a:lvl1pPr marL="0" indent="0" eaLnBrk="1" latinLnBrk="0" hangingPunct="1">
              <a:buNone/>
              <a:defRPr kumimoji="0" lang="da-DK" sz="2000">
                <a:solidFill>
                  <a:schemeClr val="tx1"/>
                </a:solidFill>
                <a:latin typeface="Georgia" pitchFamily="18" charset="0"/>
              </a:defRPr>
            </a:lvl1pPr>
            <a:lvl2pPr marL="457200" indent="0" eaLnBrk="1" latinLnBrk="0" hangingPunct="1">
              <a:buNone/>
              <a:defRPr kumimoji="0" lang="da-DK" sz="1800">
                <a:solidFill>
                  <a:schemeClr val="tx1">
                    <a:tint val="75000"/>
                  </a:schemeClr>
                </a:solidFill>
              </a:defRPr>
            </a:lvl2pPr>
            <a:lvl3pPr marL="914400" indent="0" eaLnBrk="1" latinLnBrk="0" hangingPunct="1">
              <a:buNone/>
              <a:defRPr kumimoji="0" lang="da-DK" sz="1600">
                <a:solidFill>
                  <a:schemeClr val="tx1">
                    <a:tint val="75000"/>
                  </a:schemeClr>
                </a:solidFill>
              </a:defRPr>
            </a:lvl3pPr>
            <a:lvl4pPr marL="1371600" indent="0" eaLnBrk="1" latinLnBrk="0" hangingPunct="1">
              <a:buNone/>
              <a:defRPr kumimoji="0" lang="da-DK" sz="1400">
                <a:solidFill>
                  <a:schemeClr val="tx1">
                    <a:tint val="75000"/>
                  </a:schemeClr>
                </a:solidFill>
              </a:defRPr>
            </a:lvl4pPr>
            <a:lvl5pPr marL="1828800" indent="0" eaLnBrk="1" latinLnBrk="0" hangingPunct="1">
              <a:buNone/>
              <a:defRPr kumimoji="0" lang="da-DK" sz="1400">
                <a:solidFill>
                  <a:schemeClr val="tx1">
                    <a:tint val="75000"/>
                  </a:schemeClr>
                </a:solidFill>
              </a:defRPr>
            </a:lvl5pPr>
            <a:lvl6pPr marL="2286000" indent="0" eaLnBrk="1" latinLnBrk="0" hangingPunct="1">
              <a:buNone/>
              <a:defRPr kumimoji="0" lang="da-DK" sz="1400">
                <a:solidFill>
                  <a:schemeClr val="tx1">
                    <a:tint val="75000"/>
                  </a:schemeClr>
                </a:solidFill>
              </a:defRPr>
            </a:lvl6pPr>
            <a:lvl7pPr marL="2743200" indent="0" eaLnBrk="1" latinLnBrk="0" hangingPunct="1">
              <a:buNone/>
              <a:defRPr kumimoji="0" lang="da-DK" sz="1400">
                <a:solidFill>
                  <a:schemeClr val="tx1">
                    <a:tint val="75000"/>
                  </a:schemeClr>
                </a:solidFill>
              </a:defRPr>
            </a:lvl7pPr>
            <a:lvl8pPr marL="3200400" indent="0" eaLnBrk="1" latinLnBrk="0" hangingPunct="1">
              <a:buNone/>
              <a:defRPr kumimoji="0" lang="da-DK" sz="1400">
                <a:solidFill>
                  <a:schemeClr val="tx1">
                    <a:tint val="75000"/>
                  </a:schemeClr>
                </a:solidFill>
              </a:defRPr>
            </a:lvl8pPr>
            <a:lvl9pPr marL="3657600" indent="0" eaLnBrk="1" latinLnBrk="0" hangingPunct="1">
              <a:buNone/>
              <a:defRPr kumimoji="0" lang="da-DK" sz="1400">
                <a:solidFill>
                  <a:schemeClr val="tx1">
                    <a:tint val="75000"/>
                  </a:schemeClr>
                </a:solidFill>
              </a:defRPr>
            </a:lvl9pPr>
          </a:lstStyle>
          <a:p>
            <a:pPr lvl="0" eaLnBrk="1" latinLnBrk="0" hangingPunct="1"/>
            <a:r>
              <a:rPr kumimoji="0" lang="da-DK" smtClean="0"/>
              <a:t>Klik for at redigere teksttypografierne i masteren</a:t>
            </a:r>
          </a:p>
        </p:txBody>
      </p:sp>
      <p:sp>
        <p:nvSpPr>
          <p:cNvPr id="4" name="Date Placeholder 3"/>
          <p:cNvSpPr>
            <a:spLocks noGrp="1"/>
          </p:cNvSpPr>
          <p:nvPr>
            <p:ph type="dt" sz="half" idx="10"/>
          </p:nvPr>
        </p:nvSpPr>
        <p:spPr/>
        <p:txBody>
          <a:bodyPr/>
          <a:lstStyle/>
          <a:p>
            <a:fld id="{F922158D-428B-4987-8B28-745A2AFA1252}" type="datetimeFigureOut">
              <a:rPr kumimoji="0" lang="da-DK"/>
              <a:pPr/>
              <a:t>11/11/15</a:t>
            </a:fld>
            <a:endParaRPr kumimoji="0" lang="da-DK"/>
          </a:p>
        </p:txBody>
      </p:sp>
      <p:sp>
        <p:nvSpPr>
          <p:cNvPr id="5" name="Footer Placeholder 4"/>
          <p:cNvSpPr>
            <a:spLocks noGrp="1"/>
          </p:cNvSpPr>
          <p:nvPr>
            <p:ph type="ftr" sz="quarter" idx="11"/>
          </p:nvPr>
        </p:nvSpPr>
        <p:spPr/>
        <p:txBody>
          <a:bodyPr/>
          <a:lstStyle/>
          <a:p>
            <a:endParaRPr kumimoji="0" lang="da-DK"/>
          </a:p>
        </p:txBody>
      </p:sp>
      <p:sp>
        <p:nvSpPr>
          <p:cNvPr id="6" name="Slide Number Placeholder 5"/>
          <p:cNvSpPr>
            <a:spLocks noGrp="1"/>
          </p:cNvSpPr>
          <p:nvPr>
            <p:ph type="sldNum" sz="quarter" idx="12"/>
          </p:nvPr>
        </p:nvSpPr>
        <p:spPr/>
        <p:txBody>
          <a:bodyPr/>
          <a:lstStyle/>
          <a:p>
            <a:fld id="{515FC477-0A05-4F3E-8EE9-E015C9089D56}" type="slidenum">
              <a:rPr kumimoji="0"/>
              <a:pPr/>
              <a:t>‹nr.›</a:t>
            </a:fld>
            <a:endParaRPr kumimoji="0" lang="da-DK"/>
          </a:p>
        </p:txBody>
      </p:sp>
      <p:pic>
        <p:nvPicPr>
          <p:cNvPr id="8" name="Billede 7" descr="Lyngby Sø.jp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52622" y="2743200"/>
            <a:ext cx="3515309" cy="1447800"/>
          </a:xfrm>
          <a:prstGeom prst="rect">
            <a:avLst/>
          </a:prstGeom>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914400"/>
          </a:xfrm>
        </p:spPr>
        <p:txBody>
          <a:bodyPr anchor="t">
            <a:normAutofit/>
          </a:bodyPr>
          <a:lstStyle>
            <a:lvl1pPr algn="l" eaLnBrk="1" latinLnBrk="0" hangingPunct="1">
              <a:defRPr kumimoji="0" lang="da-DK" sz="2800">
                <a:latin typeface="Georgia" pitchFamily="18" charset="0"/>
              </a:defRPr>
            </a:lvl1pPr>
          </a:lstStyle>
          <a:p>
            <a:pPr eaLnBrk="1" latinLnBrk="0" hangingPunct="1"/>
            <a:r>
              <a:rPr kumimoji="0" lang="da-DK" smtClean="0"/>
              <a:t>Klik for at redigere i masteren</a:t>
            </a:r>
            <a:endParaRPr kumimoji="0"/>
          </a:p>
        </p:txBody>
      </p:sp>
      <p:sp>
        <p:nvSpPr>
          <p:cNvPr id="3" name="Content Placeholder 2"/>
          <p:cNvSpPr>
            <a:spLocks noGrp="1"/>
          </p:cNvSpPr>
          <p:nvPr>
            <p:ph idx="1"/>
          </p:nvPr>
        </p:nvSpPr>
        <p:spPr/>
        <p:txBody>
          <a:bodyPr>
            <a:normAutofit/>
          </a:bodyPr>
          <a:lstStyle>
            <a:lvl1pPr marL="342900" indent="-342900" eaLnBrk="1" latinLnBrk="0" hangingPunct="1">
              <a:lnSpc>
                <a:spcPct val="150000"/>
              </a:lnSpc>
              <a:spcBef>
                <a:spcPts val="0"/>
              </a:spcBef>
              <a:buSzPct val="130000"/>
              <a:buFont typeface="Arial" pitchFamily="34" charset="0"/>
              <a:buChar char="•"/>
              <a:defRPr kumimoji="0" lang="da-DK" sz="2000">
                <a:latin typeface="Georgia" pitchFamily="18" charset="0"/>
              </a:defRPr>
            </a:lvl1pPr>
            <a:lvl2pPr marL="571500" indent="-228600" eaLnBrk="1" latinLnBrk="0" hangingPunct="1">
              <a:lnSpc>
                <a:spcPct val="150000"/>
              </a:lnSpc>
              <a:spcBef>
                <a:spcPts val="0"/>
              </a:spcBef>
              <a:buSzPct val="60000"/>
              <a:buFont typeface="Courier New" pitchFamily="49" charset="0"/>
              <a:buChar char="o"/>
              <a:defRPr kumimoji="0" lang="da-DK" sz="1800">
                <a:latin typeface="Georgia" pitchFamily="18" charset="0"/>
              </a:defRPr>
            </a:lvl2pPr>
            <a:lvl3pPr eaLnBrk="1" latinLnBrk="0" hangingPunct="1">
              <a:defRPr kumimoji="0" lang="da-DK" sz="2000">
                <a:latin typeface="Georgia" pitchFamily="18" charset="0"/>
              </a:defRPr>
            </a:lvl3pPr>
            <a:lvl4pPr eaLnBrk="1" latinLnBrk="0" hangingPunct="1">
              <a:defRPr kumimoji="0" lang="da-DK" sz="2000">
                <a:latin typeface="Georgia" pitchFamily="18" charset="0"/>
              </a:defRPr>
            </a:lvl4pPr>
            <a:lvl5pPr eaLnBrk="1" latinLnBrk="0" hangingPunct="1">
              <a:defRPr kumimoji="0" lang="da-DK" sz="2000">
                <a:latin typeface="Georgia" pitchFamily="18" charset="0"/>
              </a:defRPr>
            </a:lvl5pPr>
          </a:lstStyle>
          <a:p>
            <a:pPr lvl="0" eaLnBrk="1" latinLnBrk="0" hangingPunct="1"/>
            <a:r>
              <a:rPr kumimoji="0" lang="da-DK" smtClean="0"/>
              <a:t>Klik for at redigere teksttypografierne i masteren</a:t>
            </a:r>
          </a:p>
          <a:p>
            <a:pPr lvl="1" eaLnBrk="1" latinLnBrk="0" hangingPunct="1"/>
            <a:r>
              <a:rPr kumimoji="0" lang="da-DK" smtClean="0"/>
              <a:t>Andet niveau</a:t>
            </a:r>
          </a:p>
          <a:p>
            <a:pPr lvl="2" eaLnBrk="1" latinLnBrk="0" hangingPunct="1"/>
            <a:r>
              <a:rPr kumimoji="0" lang="da-DK" smtClean="0"/>
              <a:t>Tredje niveau</a:t>
            </a:r>
          </a:p>
          <a:p>
            <a:pPr lvl="3" eaLnBrk="1" latinLnBrk="0" hangingPunct="1"/>
            <a:r>
              <a:rPr kumimoji="0" lang="da-DK" smtClean="0"/>
              <a:t>Fjerde niveau</a:t>
            </a:r>
          </a:p>
          <a:p>
            <a:pPr lvl="4" eaLnBrk="1" latinLnBrk="0" hangingPunct="1"/>
            <a:r>
              <a:rPr kumimoji="0" lang="da-DK" smtClean="0"/>
              <a:t>Femte niveau</a:t>
            </a:r>
            <a:endParaRPr kumimoji="0"/>
          </a:p>
        </p:txBody>
      </p:sp>
      <p:sp>
        <p:nvSpPr>
          <p:cNvPr id="4" name="Date Placeholder 3"/>
          <p:cNvSpPr>
            <a:spLocks noGrp="1"/>
          </p:cNvSpPr>
          <p:nvPr>
            <p:ph type="dt" sz="half" idx="10"/>
          </p:nvPr>
        </p:nvSpPr>
        <p:spPr/>
        <p:txBody>
          <a:bodyPr/>
          <a:lstStyle/>
          <a:p>
            <a:fld id="{F922158D-428B-4987-8B28-745A2AFA1252}" type="datetimeFigureOut">
              <a:rPr kumimoji="0" lang="da-DK"/>
              <a:pPr/>
              <a:t>11/11/15</a:t>
            </a:fld>
            <a:endParaRPr kumimoji="0" lang="da-DK"/>
          </a:p>
        </p:txBody>
      </p:sp>
      <p:sp>
        <p:nvSpPr>
          <p:cNvPr id="5" name="Footer Placeholder 4"/>
          <p:cNvSpPr>
            <a:spLocks noGrp="1"/>
          </p:cNvSpPr>
          <p:nvPr>
            <p:ph type="ftr" sz="quarter" idx="11"/>
          </p:nvPr>
        </p:nvSpPr>
        <p:spPr/>
        <p:txBody>
          <a:bodyPr/>
          <a:lstStyle/>
          <a:p>
            <a:endParaRPr kumimoji="0" lang="da-DK"/>
          </a:p>
        </p:txBody>
      </p:sp>
      <p:sp>
        <p:nvSpPr>
          <p:cNvPr id="6" name="Slide Number Placeholder 5"/>
          <p:cNvSpPr>
            <a:spLocks noGrp="1"/>
          </p:cNvSpPr>
          <p:nvPr>
            <p:ph type="sldNum" sz="quarter" idx="12"/>
          </p:nvPr>
        </p:nvSpPr>
        <p:spPr/>
        <p:txBody>
          <a:bodyPr/>
          <a:lstStyle/>
          <a:p>
            <a:fld id="{515FC477-0A05-4F3E-8EE9-E015C9089D56}" type="slidenum">
              <a:rPr kumimoji="0"/>
              <a:pPr/>
              <a:t>‹nr.›</a:t>
            </a:fld>
            <a:endParaRPr kumimoji="0" lang="da-DK"/>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latinLnBrk="0" hangingPunct="1"/>
            <a:r>
              <a:rPr kumimoji="0" lang="da-DK" smtClean="0"/>
              <a:t>Klik for at redigere i masteren</a:t>
            </a:r>
            <a:endParaRPr kumimoji="0"/>
          </a:p>
        </p:txBody>
      </p:sp>
      <p:sp>
        <p:nvSpPr>
          <p:cNvPr id="3" name="Content Placeholder 2"/>
          <p:cNvSpPr>
            <a:spLocks noGrp="1"/>
          </p:cNvSpPr>
          <p:nvPr>
            <p:ph sz="half" idx="1"/>
          </p:nvPr>
        </p:nvSpPr>
        <p:spPr>
          <a:xfrm>
            <a:off x="457200" y="1828800"/>
            <a:ext cx="4038600" cy="4297363"/>
          </a:xfrm>
        </p:spPr>
        <p:txBody>
          <a:bodyPr>
            <a:normAutofit/>
          </a:bodyPr>
          <a:lstStyle>
            <a:lvl1pPr eaLnBrk="1" latinLnBrk="0" hangingPunct="1">
              <a:defRPr kumimoji="0" lang="da-DK" sz="2400"/>
            </a:lvl1pPr>
            <a:lvl2pPr eaLnBrk="1" latinLnBrk="0" hangingPunct="1">
              <a:defRPr kumimoji="0" lang="da-DK" sz="2000"/>
            </a:lvl2pPr>
            <a:lvl3pPr eaLnBrk="1" latinLnBrk="0" hangingPunct="1">
              <a:defRPr kumimoji="0" lang="da-DK" sz="1800"/>
            </a:lvl3pPr>
            <a:lvl4pPr eaLnBrk="1" latinLnBrk="0" hangingPunct="1">
              <a:defRPr kumimoji="0" lang="da-DK" sz="1600"/>
            </a:lvl4pPr>
            <a:lvl5pPr eaLnBrk="1" latinLnBrk="0" hangingPunct="1">
              <a:defRPr kumimoji="0" lang="da-DK" sz="1600"/>
            </a:lvl5pPr>
            <a:lvl6pPr eaLnBrk="1" latinLnBrk="0" hangingPunct="1">
              <a:defRPr kumimoji="0" lang="da-DK" sz="1800"/>
            </a:lvl6pPr>
            <a:lvl7pPr eaLnBrk="1" latinLnBrk="0" hangingPunct="1">
              <a:defRPr kumimoji="0" lang="da-DK" sz="1800"/>
            </a:lvl7pPr>
            <a:lvl8pPr eaLnBrk="1" latinLnBrk="0" hangingPunct="1">
              <a:defRPr kumimoji="0" lang="da-DK" sz="1800"/>
            </a:lvl8pPr>
            <a:lvl9pPr eaLnBrk="1" latinLnBrk="0" hangingPunct="1">
              <a:defRPr kumimoji="0" lang="da-DK" sz="1800"/>
            </a:lvl9pPr>
          </a:lstStyle>
          <a:p>
            <a:pPr lvl="0" eaLnBrk="1" latinLnBrk="0" hangingPunct="1"/>
            <a:r>
              <a:rPr kumimoji="0" lang="da-DK" smtClean="0"/>
              <a:t>Klik for at redigere teksttypografierne i masteren</a:t>
            </a:r>
          </a:p>
          <a:p>
            <a:pPr lvl="1" eaLnBrk="1" latinLnBrk="0" hangingPunct="1"/>
            <a:r>
              <a:rPr kumimoji="0" lang="da-DK" smtClean="0"/>
              <a:t>Andet niveau</a:t>
            </a:r>
          </a:p>
          <a:p>
            <a:pPr lvl="2" eaLnBrk="1" latinLnBrk="0" hangingPunct="1"/>
            <a:r>
              <a:rPr kumimoji="0" lang="da-DK" smtClean="0"/>
              <a:t>Tredje niveau</a:t>
            </a:r>
          </a:p>
          <a:p>
            <a:pPr lvl="3" eaLnBrk="1" latinLnBrk="0" hangingPunct="1"/>
            <a:r>
              <a:rPr kumimoji="0" lang="da-DK" smtClean="0"/>
              <a:t>Fjerde niveau</a:t>
            </a:r>
          </a:p>
          <a:p>
            <a:pPr lvl="4" eaLnBrk="1" latinLnBrk="0" hangingPunct="1"/>
            <a:r>
              <a:rPr kumimoji="0" lang="da-DK" smtClean="0"/>
              <a:t>Femte niveau</a:t>
            </a:r>
            <a:endParaRPr kumimoji="0"/>
          </a:p>
        </p:txBody>
      </p:sp>
      <p:sp>
        <p:nvSpPr>
          <p:cNvPr id="4" name="Content Placeholder 3"/>
          <p:cNvSpPr>
            <a:spLocks noGrp="1"/>
          </p:cNvSpPr>
          <p:nvPr>
            <p:ph sz="half" idx="2"/>
          </p:nvPr>
        </p:nvSpPr>
        <p:spPr>
          <a:xfrm>
            <a:off x="4648200" y="1828800"/>
            <a:ext cx="4038600" cy="4297363"/>
          </a:xfrm>
        </p:spPr>
        <p:txBody>
          <a:bodyPr>
            <a:normAutofit/>
          </a:bodyPr>
          <a:lstStyle>
            <a:lvl1pPr eaLnBrk="1" latinLnBrk="0" hangingPunct="1">
              <a:defRPr kumimoji="0" lang="da-DK" sz="2400"/>
            </a:lvl1pPr>
            <a:lvl2pPr eaLnBrk="1" latinLnBrk="0" hangingPunct="1">
              <a:defRPr kumimoji="0" lang="da-DK" sz="2000"/>
            </a:lvl2pPr>
            <a:lvl3pPr eaLnBrk="1" latinLnBrk="0" hangingPunct="1">
              <a:defRPr kumimoji="0" lang="da-DK" sz="1800"/>
            </a:lvl3pPr>
            <a:lvl4pPr eaLnBrk="1" latinLnBrk="0" hangingPunct="1">
              <a:defRPr kumimoji="0" lang="da-DK" sz="1600"/>
            </a:lvl4pPr>
            <a:lvl5pPr eaLnBrk="1" latinLnBrk="0" hangingPunct="1">
              <a:defRPr kumimoji="0" lang="da-DK" sz="1600"/>
            </a:lvl5pPr>
            <a:lvl6pPr eaLnBrk="1" latinLnBrk="0" hangingPunct="1">
              <a:defRPr kumimoji="0" lang="da-DK" sz="1800"/>
            </a:lvl6pPr>
            <a:lvl7pPr eaLnBrk="1" latinLnBrk="0" hangingPunct="1">
              <a:defRPr kumimoji="0" lang="da-DK" sz="1800"/>
            </a:lvl7pPr>
            <a:lvl8pPr eaLnBrk="1" latinLnBrk="0" hangingPunct="1">
              <a:defRPr kumimoji="0" lang="da-DK" sz="1800"/>
            </a:lvl8pPr>
            <a:lvl9pPr eaLnBrk="1" latinLnBrk="0" hangingPunct="1">
              <a:defRPr kumimoji="0" lang="da-DK" sz="1800"/>
            </a:lvl9pPr>
          </a:lstStyle>
          <a:p>
            <a:pPr lvl="0" eaLnBrk="1" latinLnBrk="0" hangingPunct="1"/>
            <a:r>
              <a:rPr kumimoji="0" lang="da-DK" smtClean="0"/>
              <a:t>Klik for at redigere teksttypografierne i masteren</a:t>
            </a:r>
          </a:p>
          <a:p>
            <a:pPr lvl="1" eaLnBrk="1" latinLnBrk="0" hangingPunct="1"/>
            <a:r>
              <a:rPr kumimoji="0" lang="da-DK" smtClean="0"/>
              <a:t>Andet niveau</a:t>
            </a:r>
          </a:p>
          <a:p>
            <a:pPr lvl="2" eaLnBrk="1" latinLnBrk="0" hangingPunct="1"/>
            <a:r>
              <a:rPr kumimoji="0" lang="da-DK" smtClean="0"/>
              <a:t>Tredje niveau</a:t>
            </a:r>
          </a:p>
          <a:p>
            <a:pPr lvl="3" eaLnBrk="1" latinLnBrk="0" hangingPunct="1"/>
            <a:r>
              <a:rPr kumimoji="0" lang="da-DK" smtClean="0"/>
              <a:t>Fjerde niveau</a:t>
            </a:r>
          </a:p>
          <a:p>
            <a:pPr lvl="4" eaLnBrk="1" latinLnBrk="0" hangingPunct="1"/>
            <a:r>
              <a:rPr kumimoji="0" lang="da-DK" smtClean="0"/>
              <a:t>Femte niveau</a:t>
            </a:r>
            <a:endParaRPr kumimoji="0"/>
          </a:p>
        </p:txBody>
      </p:sp>
      <p:sp>
        <p:nvSpPr>
          <p:cNvPr id="5" name="Date Placeholder 4"/>
          <p:cNvSpPr>
            <a:spLocks noGrp="1"/>
          </p:cNvSpPr>
          <p:nvPr>
            <p:ph type="dt" sz="half" idx="10"/>
          </p:nvPr>
        </p:nvSpPr>
        <p:spPr/>
        <p:txBody>
          <a:bodyPr/>
          <a:lstStyle/>
          <a:p>
            <a:fld id="{F922158D-428B-4987-8B28-745A2AFA1252}" type="datetimeFigureOut">
              <a:rPr kumimoji="0" lang="da-DK"/>
              <a:pPr/>
              <a:t>11/11/15</a:t>
            </a:fld>
            <a:endParaRPr kumimoji="0" lang="da-DK"/>
          </a:p>
        </p:txBody>
      </p:sp>
      <p:sp>
        <p:nvSpPr>
          <p:cNvPr id="6" name="Footer Placeholder 5"/>
          <p:cNvSpPr>
            <a:spLocks noGrp="1"/>
          </p:cNvSpPr>
          <p:nvPr>
            <p:ph type="ftr" sz="quarter" idx="11"/>
          </p:nvPr>
        </p:nvSpPr>
        <p:spPr/>
        <p:txBody>
          <a:bodyPr/>
          <a:lstStyle/>
          <a:p>
            <a:endParaRPr kumimoji="0" lang="da-DK"/>
          </a:p>
        </p:txBody>
      </p:sp>
      <p:sp>
        <p:nvSpPr>
          <p:cNvPr id="7" name="Slide Number Placeholder 6"/>
          <p:cNvSpPr>
            <a:spLocks noGrp="1"/>
          </p:cNvSpPr>
          <p:nvPr>
            <p:ph type="sldNum" sz="quarter" idx="12"/>
          </p:nvPr>
        </p:nvSpPr>
        <p:spPr/>
        <p:txBody>
          <a:bodyPr/>
          <a:lstStyle/>
          <a:p>
            <a:fld id="{515FC477-0A05-4F3E-8EE9-E015C9089D56}" type="slidenum">
              <a:rPr kumimoji="0"/>
              <a:pPr/>
              <a:t>‹nr.›</a:t>
            </a:fld>
            <a:endParaRPr kumimoji="0" lang="da-DK"/>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09600"/>
          </a:xfrm>
        </p:spPr>
        <p:txBody>
          <a:bodyPr/>
          <a:lstStyle>
            <a:lvl1pPr eaLnBrk="1" latinLnBrk="0" hangingPunct="1">
              <a:defRPr kumimoji="0" lang="da-DK"/>
            </a:lvl1pPr>
          </a:lstStyle>
          <a:p>
            <a:pPr eaLnBrk="1" latinLnBrk="0" hangingPunct="1"/>
            <a:r>
              <a:rPr kumimoji="0" lang="da-DK" smtClean="0"/>
              <a:t>Klik for at redigere i masteren</a:t>
            </a:r>
            <a:endParaRPr kumimoji="0"/>
          </a:p>
        </p:txBody>
      </p:sp>
      <p:sp>
        <p:nvSpPr>
          <p:cNvPr id="3" name="Text Placeholder 2"/>
          <p:cNvSpPr>
            <a:spLocks noGrp="1"/>
          </p:cNvSpPr>
          <p:nvPr>
            <p:ph type="body" idx="1"/>
          </p:nvPr>
        </p:nvSpPr>
        <p:spPr>
          <a:xfrm>
            <a:off x="457200" y="1535113"/>
            <a:ext cx="4040188" cy="639762"/>
          </a:xfrm>
        </p:spPr>
        <p:txBody>
          <a:bodyPr anchor="b">
            <a:noAutofit/>
          </a:bodyPr>
          <a:lstStyle>
            <a:lvl1pPr marL="0" indent="0" eaLnBrk="1" latinLnBrk="0" hangingPunct="1">
              <a:buNone/>
              <a:defRPr kumimoji="0" lang="da-DK" sz="2000" b="1"/>
            </a:lvl1pPr>
            <a:lvl2pPr marL="457200" indent="0" eaLnBrk="1" latinLnBrk="0" hangingPunct="1">
              <a:buNone/>
              <a:defRPr kumimoji="0" lang="da-DK" sz="2000" b="1"/>
            </a:lvl2pPr>
            <a:lvl3pPr marL="914400" indent="0" eaLnBrk="1" latinLnBrk="0" hangingPunct="1">
              <a:buNone/>
              <a:defRPr kumimoji="0" lang="da-DK" sz="1800" b="1"/>
            </a:lvl3pPr>
            <a:lvl4pPr marL="1371600" indent="0" eaLnBrk="1" latinLnBrk="0" hangingPunct="1">
              <a:buNone/>
              <a:defRPr kumimoji="0" lang="da-DK" sz="1600" b="1"/>
            </a:lvl4pPr>
            <a:lvl5pPr marL="1828800" indent="0" eaLnBrk="1" latinLnBrk="0" hangingPunct="1">
              <a:buNone/>
              <a:defRPr kumimoji="0" lang="da-DK" sz="1600" b="1"/>
            </a:lvl5pPr>
            <a:lvl6pPr marL="2286000" indent="0" eaLnBrk="1" latinLnBrk="0" hangingPunct="1">
              <a:buNone/>
              <a:defRPr kumimoji="0" lang="da-DK" sz="1600" b="1"/>
            </a:lvl6pPr>
            <a:lvl7pPr marL="2743200" indent="0" eaLnBrk="1" latinLnBrk="0" hangingPunct="1">
              <a:buNone/>
              <a:defRPr kumimoji="0" lang="da-DK" sz="1600" b="1"/>
            </a:lvl7pPr>
            <a:lvl8pPr marL="3200400" indent="0" eaLnBrk="1" latinLnBrk="0" hangingPunct="1">
              <a:buNone/>
              <a:defRPr kumimoji="0" lang="da-DK" sz="1600" b="1"/>
            </a:lvl8pPr>
            <a:lvl9pPr marL="3657600" indent="0" eaLnBrk="1" latinLnBrk="0" hangingPunct="1">
              <a:buNone/>
              <a:defRPr kumimoji="0" lang="da-DK" sz="1600" b="1"/>
            </a:lvl9pPr>
          </a:lstStyle>
          <a:p>
            <a:pPr lvl="0" eaLnBrk="1" latinLnBrk="0" hangingPunct="1"/>
            <a:r>
              <a:rPr kumimoji="0" lang="da-DK" smtClean="0"/>
              <a:t>Klik for at redigere teksttypografierne i masteren</a:t>
            </a:r>
          </a:p>
        </p:txBody>
      </p:sp>
      <p:sp>
        <p:nvSpPr>
          <p:cNvPr id="4" name="Content Placeholder 3"/>
          <p:cNvSpPr>
            <a:spLocks noGrp="1"/>
          </p:cNvSpPr>
          <p:nvPr>
            <p:ph sz="half" idx="2"/>
          </p:nvPr>
        </p:nvSpPr>
        <p:spPr>
          <a:xfrm>
            <a:off x="457200" y="2174875"/>
            <a:ext cx="4040188" cy="3951288"/>
          </a:xfrm>
        </p:spPr>
        <p:txBody>
          <a:bodyPr>
            <a:normAutofit/>
          </a:bodyPr>
          <a:lstStyle>
            <a:lvl1pPr eaLnBrk="1" latinLnBrk="0" hangingPunct="1">
              <a:defRPr kumimoji="0" lang="da-DK" sz="2000"/>
            </a:lvl1pPr>
            <a:lvl2pPr eaLnBrk="1" latinLnBrk="0" hangingPunct="1">
              <a:defRPr kumimoji="0" lang="da-DK" sz="1800"/>
            </a:lvl2pPr>
            <a:lvl3pPr eaLnBrk="1" latinLnBrk="0" hangingPunct="1">
              <a:defRPr kumimoji="0" lang="da-DK" sz="1600"/>
            </a:lvl3pPr>
            <a:lvl4pPr eaLnBrk="1" latinLnBrk="0" hangingPunct="1">
              <a:defRPr kumimoji="0" lang="da-DK" sz="1400"/>
            </a:lvl4pPr>
            <a:lvl5pPr eaLnBrk="1" latinLnBrk="0" hangingPunct="1">
              <a:defRPr kumimoji="0" lang="da-DK" sz="1400"/>
            </a:lvl5pPr>
            <a:lvl6pPr eaLnBrk="1" latinLnBrk="0" hangingPunct="1">
              <a:defRPr kumimoji="0" lang="da-DK" sz="1600"/>
            </a:lvl6pPr>
            <a:lvl7pPr eaLnBrk="1" latinLnBrk="0" hangingPunct="1">
              <a:defRPr kumimoji="0" lang="da-DK" sz="1600"/>
            </a:lvl7pPr>
            <a:lvl8pPr eaLnBrk="1" latinLnBrk="0" hangingPunct="1">
              <a:defRPr kumimoji="0" lang="da-DK" sz="1600"/>
            </a:lvl8pPr>
            <a:lvl9pPr eaLnBrk="1" latinLnBrk="0" hangingPunct="1">
              <a:defRPr kumimoji="0" lang="da-DK" sz="1600"/>
            </a:lvl9pPr>
          </a:lstStyle>
          <a:p>
            <a:pPr lvl="0" eaLnBrk="1" latinLnBrk="0" hangingPunct="1"/>
            <a:r>
              <a:rPr kumimoji="0" lang="da-DK" smtClean="0"/>
              <a:t>Klik for at redigere teksttypografierne i masteren</a:t>
            </a:r>
          </a:p>
          <a:p>
            <a:pPr lvl="1" eaLnBrk="1" latinLnBrk="0" hangingPunct="1"/>
            <a:r>
              <a:rPr kumimoji="0" lang="da-DK" smtClean="0"/>
              <a:t>Andet niveau</a:t>
            </a:r>
          </a:p>
          <a:p>
            <a:pPr lvl="2" eaLnBrk="1" latinLnBrk="0" hangingPunct="1"/>
            <a:r>
              <a:rPr kumimoji="0" lang="da-DK" smtClean="0"/>
              <a:t>Tredje niveau</a:t>
            </a:r>
          </a:p>
          <a:p>
            <a:pPr lvl="3" eaLnBrk="1" latinLnBrk="0" hangingPunct="1"/>
            <a:r>
              <a:rPr kumimoji="0" lang="da-DK" smtClean="0"/>
              <a:t>Fjerde niveau</a:t>
            </a:r>
          </a:p>
          <a:p>
            <a:pPr lvl="4" eaLnBrk="1" latinLnBrk="0" hangingPunct="1"/>
            <a:r>
              <a:rPr kumimoji="0" lang="da-DK" smtClean="0"/>
              <a:t>Femte niveau</a:t>
            </a:r>
            <a:endParaRPr kumimoji="0"/>
          </a:p>
        </p:txBody>
      </p:sp>
      <p:sp>
        <p:nvSpPr>
          <p:cNvPr id="5" name="Text Placeholder 4"/>
          <p:cNvSpPr>
            <a:spLocks noGrp="1"/>
          </p:cNvSpPr>
          <p:nvPr>
            <p:ph type="body" sz="quarter" idx="3"/>
          </p:nvPr>
        </p:nvSpPr>
        <p:spPr>
          <a:xfrm>
            <a:off x="4645025" y="1535113"/>
            <a:ext cx="4041775" cy="639762"/>
          </a:xfrm>
        </p:spPr>
        <p:txBody>
          <a:bodyPr anchor="b">
            <a:noAutofit/>
          </a:bodyPr>
          <a:lstStyle>
            <a:lvl1pPr marL="0" indent="0" eaLnBrk="1" latinLnBrk="0" hangingPunct="1">
              <a:buNone/>
              <a:defRPr kumimoji="0" lang="da-DK" sz="2000" b="1"/>
            </a:lvl1pPr>
            <a:lvl2pPr marL="457200" indent="0" eaLnBrk="1" latinLnBrk="0" hangingPunct="1">
              <a:buNone/>
              <a:defRPr kumimoji="0" lang="da-DK" sz="2000" b="1"/>
            </a:lvl2pPr>
            <a:lvl3pPr marL="914400" indent="0" eaLnBrk="1" latinLnBrk="0" hangingPunct="1">
              <a:buNone/>
              <a:defRPr kumimoji="0" lang="da-DK" sz="1800" b="1"/>
            </a:lvl3pPr>
            <a:lvl4pPr marL="1371600" indent="0" eaLnBrk="1" latinLnBrk="0" hangingPunct="1">
              <a:buNone/>
              <a:defRPr kumimoji="0" lang="da-DK" sz="1600" b="1"/>
            </a:lvl4pPr>
            <a:lvl5pPr marL="1828800" indent="0" eaLnBrk="1" latinLnBrk="0" hangingPunct="1">
              <a:buNone/>
              <a:defRPr kumimoji="0" lang="da-DK" sz="1600" b="1"/>
            </a:lvl5pPr>
            <a:lvl6pPr marL="2286000" indent="0" eaLnBrk="1" latinLnBrk="0" hangingPunct="1">
              <a:buNone/>
              <a:defRPr kumimoji="0" lang="da-DK" sz="1600" b="1"/>
            </a:lvl6pPr>
            <a:lvl7pPr marL="2743200" indent="0" eaLnBrk="1" latinLnBrk="0" hangingPunct="1">
              <a:buNone/>
              <a:defRPr kumimoji="0" lang="da-DK" sz="1600" b="1"/>
            </a:lvl7pPr>
            <a:lvl8pPr marL="3200400" indent="0" eaLnBrk="1" latinLnBrk="0" hangingPunct="1">
              <a:buNone/>
              <a:defRPr kumimoji="0" lang="da-DK" sz="1600" b="1"/>
            </a:lvl8pPr>
            <a:lvl9pPr marL="3657600" indent="0" eaLnBrk="1" latinLnBrk="0" hangingPunct="1">
              <a:buNone/>
              <a:defRPr kumimoji="0" lang="da-DK" sz="1600" b="1"/>
            </a:lvl9pPr>
          </a:lstStyle>
          <a:p>
            <a:pPr lvl="0" eaLnBrk="1" latinLnBrk="0" hangingPunct="1"/>
            <a:r>
              <a:rPr kumimoji="0" lang="da-DK" smtClean="0"/>
              <a:t>Klik for at redigere teksttypografierne i masteren</a:t>
            </a:r>
          </a:p>
        </p:txBody>
      </p:sp>
      <p:sp>
        <p:nvSpPr>
          <p:cNvPr id="6" name="Content Placeholder 5"/>
          <p:cNvSpPr>
            <a:spLocks noGrp="1"/>
          </p:cNvSpPr>
          <p:nvPr>
            <p:ph sz="quarter" idx="4"/>
          </p:nvPr>
        </p:nvSpPr>
        <p:spPr>
          <a:xfrm>
            <a:off x="4645025" y="2174875"/>
            <a:ext cx="4041775" cy="3951288"/>
          </a:xfrm>
        </p:spPr>
        <p:txBody>
          <a:bodyPr>
            <a:normAutofit/>
          </a:bodyPr>
          <a:lstStyle>
            <a:lvl1pPr eaLnBrk="1" latinLnBrk="0" hangingPunct="1">
              <a:defRPr kumimoji="0" lang="da-DK" sz="2000"/>
            </a:lvl1pPr>
            <a:lvl2pPr eaLnBrk="1" latinLnBrk="0" hangingPunct="1">
              <a:defRPr kumimoji="0" lang="da-DK" sz="1800"/>
            </a:lvl2pPr>
            <a:lvl3pPr eaLnBrk="1" latinLnBrk="0" hangingPunct="1">
              <a:defRPr kumimoji="0" lang="da-DK" sz="1600"/>
            </a:lvl3pPr>
            <a:lvl4pPr eaLnBrk="1" latinLnBrk="0" hangingPunct="1">
              <a:defRPr kumimoji="0" lang="da-DK" sz="1400"/>
            </a:lvl4pPr>
            <a:lvl5pPr eaLnBrk="1" latinLnBrk="0" hangingPunct="1">
              <a:defRPr kumimoji="0" lang="da-DK" sz="1400"/>
            </a:lvl5pPr>
            <a:lvl6pPr eaLnBrk="1" latinLnBrk="0" hangingPunct="1">
              <a:defRPr kumimoji="0" lang="da-DK" sz="1600"/>
            </a:lvl6pPr>
            <a:lvl7pPr eaLnBrk="1" latinLnBrk="0" hangingPunct="1">
              <a:defRPr kumimoji="0" lang="da-DK" sz="1600"/>
            </a:lvl7pPr>
            <a:lvl8pPr eaLnBrk="1" latinLnBrk="0" hangingPunct="1">
              <a:defRPr kumimoji="0" lang="da-DK" sz="1600"/>
            </a:lvl8pPr>
            <a:lvl9pPr eaLnBrk="1" latinLnBrk="0" hangingPunct="1">
              <a:defRPr kumimoji="0" lang="da-DK" sz="1600"/>
            </a:lvl9pPr>
          </a:lstStyle>
          <a:p>
            <a:pPr lvl="0" eaLnBrk="1" latinLnBrk="0" hangingPunct="1"/>
            <a:r>
              <a:rPr kumimoji="0" lang="da-DK" smtClean="0"/>
              <a:t>Klik for at redigere teksttypografierne i masteren</a:t>
            </a:r>
          </a:p>
          <a:p>
            <a:pPr lvl="1" eaLnBrk="1" latinLnBrk="0" hangingPunct="1"/>
            <a:r>
              <a:rPr kumimoji="0" lang="da-DK" smtClean="0"/>
              <a:t>Andet niveau</a:t>
            </a:r>
          </a:p>
          <a:p>
            <a:pPr lvl="2" eaLnBrk="1" latinLnBrk="0" hangingPunct="1"/>
            <a:r>
              <a:rPr kumimoji="0" lang="da-DK" smtClean="0"/>
              <a:t>Tredje niveau</a:t>
            </a:r>
          </a:p>
          <a:p>
            <a:pPr lvl="3" eaLnBrk="1" latinLnBrk="0" hangingPunct="1"/>
            <a:r>
              <a:rPr kumimoji="0" lang="da-DK" smtClean="0"/>
              <a:t>Fjerde niveau</a:t>
            </a:r>
          </a:p>
          <a:p>
            <a:pPr lvl="4" eaLnBrk="1" latinLnBrk="0" hangingPunct="1"/>
            <a:r>
              <a:rPr kumimoji="0" lang="da-DK" smtClean="0"/>
              <a:t>Femte niveau</a:t>
            </a:r>
            <a:endParaRPr kumimoji="0"/>
          </a:p>
        </p:txBody>
      </p:sp>
      <p:sp>
        <p:nvSpPr>
          <p:cNvPr id="7" name="Date Placeholder 6"/>
          <p:cNvSpPr>
            <a:spLocks noGrp="1"/>
          </p:cNvSpPr>
          <p:nvPr>
            <p:ph type="dt" sz="half" idx="10"/>
          </p:nvPr>
        </p:nvSpPr>
        <p:spPr/>
        <p:txBody>
          <a:bodyPr/>
          <a:lstStyle/>
          <a:p>
            <a:fld id="{F922158D-428B-4987-8B28-745A2AFA1252}" type="datetimeFigureOut">
              <a:rPr kumimoji="0" lang="da-DK"/>
              <a:pPr/>
              <a:t>11/11/15</a:t>
            </a:fld>
            <a:endParaRPr kumimoji="0" lang="da-DK"/>
          </a:p>
        </p:txBody>
      </p:sp>
      <p:sp>
        <p:nvSpPr>
          <p:cNvPr id="8" name="Footer Placeholder 7"/>
          <p:cNvSpPr>
            <a:spLocks noGrp="1"/>
          </p:cNvSpPr>
          <p:nvPr>
            <p:ph type="ftr" sz="quarter" idx="11"/>
          </p:nvPr>
        </p:nvSpPr>
        <p:spPr/>
        <p:txBody>
          <a:bodyPr/>
          <a:lstStyle/>
          <a:p>
            <a:endParaRPr kumimoji="0" lang="da-DK"/>
          </a:p>
        </p:txBody>
      </p:sp>
      <p:sp>
        <p:nvSpPr>
          <p:cNvPr id="9" name="Slide Number Placeholder 8"/>
          <p:cNvSpPr>
            <a:spLocks noGrp="1"/>
          </p:cNvSpPr>
          <p:nvPr>
            <p:ph type="sldNum" sz="quarter" idx="12"/>
          </p:nvPr>
        </p:nvSpPr>
        <p:spPr/>
        <p:txBody>
          <a:bodyPr/>
          <a:lstStyle/>
          <a:p>
            <a:fld id="{515FC477-0A05-4F3E-8EE9-E015C9089D56}" type="slidenum">
              <a:rPr kumimoji="0"/>
              <a:pPr/>
              <a:t>‹nr.›</a:t>
            </a:fld>
            <a:endParaRPr kumimoji="0" lang="da-DK"/>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lvl1pPr eaLnBrk="1" latinLnBrk="0" hangingPunct="1">
              <a:defRPr kumimoji="0" lang="da-DK" sz="2800"/>
            </a:lvl1pPr>
          </a:lstStyle>
          <a:p>
            <a:pPr eaLnBrk="1" latinLnBrk="0" hangingPunct="1"/>
            <a:r>
              <a:rPr kumimoji="0" lang="da-DK" smtClean="0"/>
              <a:t>Klik for at redigere i masteren</a:t>
            </a:r>
            <a:endParaRPr kumimoji="0"/>
          </a:p>
        </p:txBody>
      </p:sp>
      <p:sp>
        <p:nvSpPr>
          <p:cNvPr id="3" name="Date Placeholder 2"/>
          <p:cNvSpPr>
            <a:spLocks noGrp="1"/>
          </p:cNvSpPr>
          <p:nvPr>
            <p:ph type="dt" sz="half" idx="10"/>
          </p:nvPr>
        </p:nvSpPr>
        <p:spPr/>
        <p:txBody>
          <a:bodyPr/>
          <a:lstStyle/>
          <a:p>
            <a:fld id="{F922158D-428B-4987-8B28-745A2AFA1252}" type="datetimeFigureOut">
              <a:rPr kumimoji="0" lang="da-DK"/>
              <a:pPr/>
              <a:t>11/11/15</a:t>
            </a:fld>
            <a:endParaRPr kumimoji="0" lang="da-DK"/>
          </a:p>
        </p:txBody>
      </p:sp>
      <p:sp>
        <p:nvSpPr>
          <p:cNvPr id="4" name="Footer Placeholder 3"/>
          <p:cNvSpPr>
            <a:spLocks noGrp="1"/>
          </p:cNvSpPr>
          <p:nvPr>
            <p:ph type="ftr" sz="quarter" idx="11"/>
          </p:nvPr>
        </p:nvSpPr>
        <p:spPr/>
        <p:txBody>
          <a:bodyPr/>
          <a:lstStyle/>
          <a:p>
            <a:endParaRPr kumimoji="0" lang="da-DK"/>
          </a:p>
        </p:txBody>
      </p:sp>
      <p:sp>
        <p:nvSpPr>
          <p:cNvPr id="5" name="Slide Number Placeholder 4"/>
          <p:cNvSpPr>
            <a:spLocks noGrp="1"/>
          </p:cNvSpPr>
          <p:nvPr>
            <p:ph type="sldNum" sz="quarter" idx="12"/>
          </p:nvPr>
        </p:nvSpPr>
        <p:spPr/>
        <p:txBody>
          <a:bodyPr/>
          <a:lstStyle/>
          <a:p>
            <a:fld id="{515FC477-0A05-4F3E-8EE9-E015C9089D56}" type="slidenum">
              <a:rPr kumimoji="0"/>
              <a:pPr/>
              <a:t>‹nr.›</a:t>
            </a:fld>
            <a:endParaRPr kumimoji="0" lang="da-DK"/>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22158D-428B-4987-8B28-745A2AFA1252}" type="datetimeFigureOut">
              <a:rPr kumimoji="0" lang="da-DK"/>
              <a:pPr/>
              <a:t>11/11/15</a:t>
            </a:fld>
            <a:endParaRPr kumimoji="0" lang="da-DK"/>
          </a:p>
        </p:txBody>
      </p:sp>
      <p:sp>
        <p:nvSpPr>
          <p:cNvPr id="3" name="Footer Placeholder 2"/>
          <p:cNvSpPr>
            <a:spLocks noGrp="1"/>
          </p:cNvSpPr>
          <p:nvPr>
            <p:ph type="ftr" sz="quarter" idx="11"/>
          </p:nvPr>
        </p:nvSpPr>
        <p:spPr/>
        <p:txBody>
          <a:bodyPr/>
          <a:lstStyle/>
          <a:p>
            <a:endParaRPr kumimoji="0" lang="da-DK"/>
          </a:p>
        </p:txBody>
      </p:sp>
      <p:sp>
        <p:nvSpPr>
          <p:cNvPr id="4" name="Slide Number Placeholder 3"/>
          <p:cNvSpPr>
            <a:spLocks noGrp="1"/>
          </p:cNvSpPr>
          <p:nvPr>
            <p:ph type="sldNum" sz="quarter" idx="12"/>
          </p:nvPr>
        </p:nvSpPr>
        <p:spPr/>
        <p:txBody>
          <a:bodyPr/>
          <a:lstStyle/>
          <a:p>
            <a:fld id="{515FC477-0A05-4F3E-8EE9-E015C9089D56}" type="slidenum">
              <a:rPr kumimoji="0"/>
              <a:pPr/>
              <a:t>‹nr.›</a:t>
            </a:fld>
            <a:endParaRPr kumimoji="0" lang="da-DK"/>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3008313" cy="762000"/>
          </a:xfrm>
        </p:spPr>
        <p:txBody>
          <a:bodyPr anchor="b"/>
          <a:lstStyle>
            <a:lvl1pPr algn="l" eaLnBrk="1" latinLnBrk="0" hangingPunct="1">
              <a:defRPr kumimoji="0" lang="da-DK" sz="2000" b="1"/>
            </a:lvl1pPr>
          </a:lstStyle>
          <a:p>
            <a:pPr eaLnBrk="1" latinLnBrk="0" hangingPunct="1"/>
            <a:r>
              <a:rPr kumimoji="0" lang="da-DK" smtClean="0"/>
              <a:t>Klik for at redigere i masteren</a:t>
            </a:r>
            <a:endParaRPr kumimoji="0"/>
          </a:p>
        </p:txBody>
      </p:sp>
      <p:sp>
        <p:nvSpPr>
          <p:cNvPr id="3" name="Content Placeholder 2"/>
          <p:cNvSpPr>
            <a:spLocks noGrp="1"/>
          </p:cNvSpPr>
          <p:nvPr>
            <p:ph idx="1"/>
          </p:nvPr>
        </p:nvSpPr>
        <p:spPr>
          <a:xfrm>
            <a:off x="3575050" y="914400"/>
            <a:ext cx="5111750" cy="5211763"/>
          </a:xfrm>
        </p:spPr>
        <p:txBody>
          <a:bodyPr>
            <a:normAutofit/>
          </a:bodyPr>
          <a:lstStyle>
            <a:lvl1pPr eaLnBrk="1" latinLnBrk="0" hangingPunct="1">
              <a:defRPr kumimoji="0" lang="da-DK" sz="2800"/>
            </a:lvl1pPr>
            <a:lvl2pPr eaLnBrk="1" latinLnBrk="0" hangingPunct="1">
              <a:defRPr kumimoji="0" lang="da-DK" sz="2400"/>
            </a:lvl2pPr>
            <a:lvl3pPr eaLnBrk="1" latinLnBrk="0" hangingPunct="1">
              <a:defRPr kumimoji="0" lang="da-DK" sz="2000"/>
            </a:lvl3pPr>
            <a:lvl4pPr eaLnBrk="1" latinLnBrk="0" hangingPunct="1">
              <a:defRPr kumimoji="0" lang="da-DK" sz="1800"/>
            </a:lvl4pPr>
            <a:lvl5pPr eaLnBrk="1" latinLnBrk="0" hangingPunct="1">
              <a:defRPr kumimoji="0" lang="da-DK" sz="1800"/>
            </a:lvl5pPr>
            <a:lvl6pPr eaLnBrk="1" latinLnBrk="0" hangingPunct="1">
              <a:defRPr kumimoji="0" lang="da-DK" sz="2000"/>
            </a:lvl6pPr>
            <a:lvl7pPr eaLnBrk="1" latinLnBrk="0" hangingPunct="1">
              <a:defRPr kumimoji="0" lang="da-DK" sz="2000"/>
            </a:lvl7pPr>
            <a:lvl8pPr eaLnBrk="1" latinLnBrk="0" hangingPunct="1">
              <a:defRPr kumimoji="0" lang="da-DK" sz="2000"/>
            </a:lvl8pPr>
            <a:lvl9pPr eaLnBrk="1" latinLnBrk="0" hangingPunct="1">
              <a:defRPr kumimoji="0" lang="da-DK" sz="2000"/>
            </a:lvl9pPr>
          </a:lstStyle>
          <a:p>
            <a:pPr lvl="0" eaLnBrk="1" latinLnBrk="0" hangingPunct="1"/>
            <a:r>
              <a:rPr kumimoji="0" lang="da-DK" smtClean="0"/>
              <a:t>Klik for at redigere teksttypografierne i masteren</a:t>
            </a:r>
          </a:p>
          <a:p>
            <a:pPr lvl="1" eaLnBrk="1" latinLnBrk="0" hangingPunct="1"/>
            <a:r>
              <a:rPr kumimoji="0" lang="da-DK" smtClean="0"/>
              <a:t>Andet niveau</a:t>
            </a:r>
          </a:p>
          <a:p>
            <a:pPr lvl="2" eaLnBrk="1" latinLnBrk="0" hangingPunct="1"/>
            <a:r>
              <a:rPr kumimoji="0" lang="da-DK" smtClean="0"/>
              <a:t>Tredje niveau</a:t>
            </a:r>
          </a:p>
          <a:p>
            <a:pPr lvl="3" eaLnBrk="1" latinLnBrk="0" hangingPunct="1"/>
            <a:r>
              <a:rPr kumimoji="0" lang="da-DK" smtClean="0"/>
              <a:t>Fjerde niveau</a:t>
            </a:r>
          </a:p>
          <a:p>
            <a:pPr lvl="4" eaLnBrk="1" latinLnBrk="0" hangingPunct="1"/>
            <a:r>
              <a:rPr kumimoji="0" lang="da-DK" smtClean="0"/>
              <a:t>Femte niveau</a:t>
            </a:r>
            <a:endParaRPr kumimoji="0"/>
          </a:p>
        </p:txBody>
      </p:sp>
      <p:sp>
        <p:nvSpPr>
          <p:cNvPr id="4" name="Text Placeholder 3"/>
          <p:cNvSpPr>
            <a:spLocks noGrp="1"/>
          </p:cNvSpPr>
          <p:nvPr>
            <p:ph type="body" sz="half" idx="2"/>
          </p:nvPr>
        </p:nvSpPr>
        <p:spPr>
          <a:xfrm>
            <a:off x="457200" y="1752600"/>
            <a:ext cx="3008313" cy="4373563"/>
          </a:xfrm>
        </p:spPr>
        <p:txBody>
          <a:bodyPr/>
          <a:lstStyle>
            <a:lvl1pPr marL="0" indent="0" eaLnBrk="1" latinLnBrk="0" hangingPunct="1">
              <a:buNone/>
              <a:defRPr kumimoji="0" lang="da-DK" sz="1400"/>
            </a:lvl1pPr>
            <a:lvl2pPr marL="457200" indent="0" eaLnBrk="1" latinLnBrk="0" hangingPunct="1">
              <a:buNone/>
              <a:defRPr kumimoji="0" lang="da-DK" sz="1200"/>
            </a:lvl2pPr>
            <a:lvl3pPr marL="914400" indent="0" eaLnBrk="1" latinLnBrk="0" hangingPunct="1">
              <a:buNone/>
              <a:defRPr kumimoji="0" lang="da-DK" sz="1000"/>
            </a:lvl3pPr>
            <a:lvl4pPr marL="1371600" indent="0" eaLnBrk="1" latinLnBrk="0" hangingPunct="1">
              <a:buNone/>
              <a:defRPr kumimoji="0" lang="da-DK" sz="900"/>
            </a:lvl4pPr>
            <a:lvl5pPr marL="1828800" indent="0" eaLnBrk="1" latinLnBrk="0" hangingPunct="1">
              <a:buNone/>
              <a:defRPr kumimoji="0" lang="da-DK" sz="900"/>
            </a:lvl5pPr>
            <a:lvl6pPr marL="2286000" indent="0" eaLnBrk="1" latinLnBrk="0" hangingPunct="1">
              <a:buNone/>
              <a:defRPr kumimoji="0" lang="da-DK" sz="900"/>
            </a:lvl6pPr>
            <a:lvl7pPr marL="2743200" indent="0" eaLnBrk="1" latinLnBrk="0" hangingPunct="1">
              <a:buNone/>
              <a:defRPr kumimoji="0" lang="da-DK" sz="900"/>
            </a:lvl7pPr>
            <a:lvl8pPr marL="3200400" indent="0" eaLnBrk="1" latinLnBrk="0" hangingPunct="1">
              <a:buNone/>
              <a:defRPr kumimoji="0" lang="da-DK" sz="900"/>
            </a:lvl8pPr>
            <a:lvl9pPr marL="3657600" indent="0" eaLnBrk="1" latinLnBrk="0" hangingPunct="1">
              <a:buNone/>
              <a:defRPr kumimoji="0" lang="da-DK" sz="900"/>
            </a:lvl9pPr>
          </a:lstStyle>
          <a:p>
            <a:pPr lvl="0" eaLnBrk="1" latinLnBrk="0" hangingPunct="1"/>
            <a:r>
              <a:rPr kumimoji="0" lang="da-DK" smtClean="0"/>
              <a:t>Klik for at redigere teksttypografierne i masteren</a:t>
            </a:r>
          </a:p>
        </p:txBody>
      </p:sp>
      <p:sp>
        <p:nvSpPr>
          <p:cNvPr id="5" name="Date Placeholder 4"/>
          <p:cNvSpPr>
            <a:spLocks noGrp="1"/>
          </p:cNvSpPr>
          <p:nvPr>
            <p:ph type="dt" sz="half" idx="10"/>
          </p:nvPr>
        </p:nvSpPr>
        <p:spPr/>
        <p:txBody>
          <a:bodyPr/>
          <a:lstStyle/>
          <a:p>
            <a:fld id="{F922158D-428B-4987-8B28-745A2AFA1252}" type="datetimeFigureOut">
              <a:rPr kumimoji="0" lang="da-DK"/>
              <a:pPr/>
              <a:t>11/11/15</a:t>
            </a:fld>
            <a:endParaRPr kumimoji="0" lang="da-DK"/>
          </a:p>
        </p:txBody>
      </p:sp>
      <p:sp>
        <p:nvSpPr>
          <p:cNvPr id="6" name="Footer Placeholder 5"/>
          <p:cNvSpPr>
            <a:spLocks noGrp="1"/>
          </p:cNvSpPr>
          <p:nvPr>
            <p:ph type="ftr" sz="quarter" idx="11"/>
          </p:nvPr>
        </p:nvSpPr>
        <p:spPr/>
        <p:txBody>
          <a:bodyPr/>
          <a:lstStyle/>
          <a:p>
            <a:endParaRPr kumimoji="0" lang="da-DK"/>
          </a:p>
        </p:txBody>
      </p:sp>
      <p:sp>
        <p:nvSpPr>
          <p:cNvPr id="7" name="Slide Number Placeholder 6"/>
          <p:cNvSpPr>
            <a:spLocks noGrp="1"/>
          </p:cNvSpPr>
          <p:nvPr>
            <p:ph type="sldNum" sz="quarter" idx="12"/>
          </p:nvPr>
        </p:nvSpPr>
        <p:spPr/>
        <p:txBody>
          <a:bodyPr/>
          <a:lstStyle/>
          <a:p>
            <a:fld id="{515FC477-0A05-4F3E-8EE9-E015C9089D56}" type="slidenum">
              <a:rPr kumimoji="0"/>
              <a:pPr/>
              <a:t>‹nr.›</a:t>
            </a:fld>
            <a:endParaRPr kumimoji="0" lang="da-DK"/>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eaLnBrk="1" latinLnBrk="0" hangingPunct="1">
              <a:defRPr kumimoji="0" lang="da-DK" sz="2000" b="1"/>
            </a:lvl1pPr>
          </a:lstStyle>
          <a:p>
            <a:pPr eaLnBrk="1" latinLnBrk="0" hangingPunct="1"/>
            <a:r>
              <a:rPr kumimoji="0" lang="da-DK" smtClean="0"/>
              <a:t>Klik for at redigere i masteren</a:t>
            </a:r>
            <a:endParaRPr kumimoji="0"/>
          </a:p>
        </p:txBody>
      </p:sp>
      <p:sp>
        <p:nvSpPr>
          <p:cNvPr id="3" name="Picture Placeholder 2"/>
          <p:cNvSpPr>
            <a:spLocks noGrp="1"/>
          </p:cNvSpPr>
          <p:nvPr>
            <p:ph type="pic" idx="1"/>
          </p:nvPr>
        </p:nvSpPr>
        <p:spPr>
          <a:xfrm>
            <a:off x="1792288" y="612775"/>
            <a:ext cx="5486400" cy="4114800"/>
          </a:xfrm>
        </p:spPr>
        <p:txBody>
          <a:bodyPr/>
          <a:lstStyle>
            <a:lvl1pPr marL="0" indent="0" eaLnBrk="1" latinLnBrk="0" hangingPunct="1">
              <a:buNone/>
              <a:defRPr kumimoji="0" lang="da-DK" sz="3200"/>
            </a:lvl1pPr>
            <a:lvl2pPr marL="457200" indent="0" eaLnBrk="1" latinLnBrk="0" hangingPunct="1">
              <a:buNone/>
              <a:defRPr kumimoji="0" lang="da-DK" sz="2800"/>
            </a:lvl2pPr>
            <a:lvl3pPr marL="914400" indent="0" eaLnBrk="1" latinLnBrk="0" hangingPunct="1">
              <a:buNone/>
              <a:defRPr kumimoji="0" lang="da-DK" sz="2400"/>
            </a:lvl3pPr>
            <a:lvl4pPr marL="1371600" indent="0" eaLnBrk="1" latinLnBrk="0" hangingPunct="1">
              <a:buNone/>
              <a:defRPr kumimoji="0" lang="da-DK" sz="2000"/>
            </a:lvl4pPr>
            <a:lvl5pPr marL="1828800" indent="0" eaLnBrk="1" latinLnBrk="0" hangingPunct="1">
              <a:buNone/>
              <a:defRPr kumimoji="0" lang="da-DK" sz="2000"/>
            </a:lvl5pPr>
            <a:lvl6pPr marL="2286000" indent="0" eaLnBrk="1" latinLnBrk="0" hangingPunct="1">
              <a:buNone/>
              <a:defRPr kumimoji="0" lang="da-DK" sz="2000"/>
            </a:lvl6pPr>
            <a:lvl7pPr marL="2743200" indent="0" eaLnBrk="1" latinLnBrk="0" hangingPunct="1">
              <a:buNone/>
              <a:defRPr kumimoji="0" lang="da-DK" sz="2000"/>
            </a:lvl7pPr>
            <a:lvl8pPr marL="3200400" indent="0" eaLnBrk="1" latinLnBrk="0" hangingPunct="1">
              <a:buNone/>
              <a:defRPr kumimoji="0" lang="da-DK" sz="2000"/>
            </a:lvl8pPr>
            <a:lvl9pPr marL="3657600" indent="0" eaLnBrk="1" latinLnBrk="0" hangingPunct="1">
              <a:buNone/>
              <a:defRPr kumimoji="0" lang="da-DK" sz="2000"/>
            </a:lvl9pPr>
          </a:lstStyle>
          <a:p>
            <a:pPr eaLnBrk="1" latinLnBrk="0" hangingPunct="1"/>
            <a:r>
              <a:rPr kumimoji="0" lang="da-DK" smtClean="0"/>
              <a:t>Træk billede til pladsholder, eller klik på symbol for at tilføje</a:t>
            </a:r>
            <a:endParaRPr kumimoji="0"/>
          </a:p>
        </p:txBody>
      </p:sp>
      <p:sp>
        <p:nvSpPr>
          <p:cNvPr id="4" name="Text Placeholder 3"/>
          <p:cNvSpPr>
            <a:spLocks noGrp="1"/>
          </p:cNvSpPr>
          <p:nvPr>
            <p:ph type="body" sz="half" idx="2"/>
          </p:nvPr>
        </p:nvSpPr>
        <p:spPr>
          <a:xfrm>
            <a:off x="1792288" y="5367338"/>
            <a:ext cx="5486400" cy="804862"/>
          </a:xfrm>
        </p:spPr>
        <p:txBody>
          <a:bodyPr/>
          <a:lstStyle>
            <a:lvl1pPr marL="0" indent="0" eaLnBrk="1" latinLnBrk="0" hangingPunct="1">
              <a:buNone/>
              <a:defRPr kumimoji="0" lang="da-DK" sz="1400"/>
            </a:lvl1pPr>
            <a:lvl2pPr marL="457200" indent="0" eaLnBrk="1" latinLnBrk="0" hangingPunct="1">
              <a:buNone/>
              <a:defRPr kumimoji="0" lang="da-DK" sz="1200"/>
            </a:lvl2pPr>
            <a:lvl3pPr marL="914400" indent="0" eaLnBrk="1" latinLnBrk="0" hangingPunct="1">
              <a:buNone/>
              <a:defRPr kumimoji="0" lang="da-DK" sz="1000"/>
            </a:lvl3pPr>
            <a:lvl4pPr marL="1371600" indent="0" eaLnBrk="1" latinLnBrk="0" hangingPunct="1">
              <a:buNone/>
              <a:defRPr kumimoji="0" lang="da-DK" sz="900"/>
            </a:lvl4pPr>
            <a:lvl5pPr marL="1828800" indent="0" eaLnBrk="1" latinLnBrk="0" hangingPunct="1">
              <a:buNone/>
              <a:defRPr kumimoji="0" lang="da-DK" sz="900"/>
            </a:lvl5pPr>
            <a:lvl6pPr marL="2286000" indent="0" eaLnBrk="1" latinLnBrk="0" hangingPunct="1">
              <a:buNone/>
              <a:defRPr kumimoji="0" lang="da-DK" sz="900"/>
            </a:lvl6pPr>
            <a:lvl7pPr marL="2743200" indent="0" eaLnBrk="1" latinLnBrk="0" hangingPunct="1">
              <a:buNone/>
              <a:defRPr kumimoji="0" lang="da-DK" sz="900"/>
            </a:lvl7pPr>
            <a:lvl8pPr marL="3200400" indent="0" eaLnBrk="1" latinLnBrk="0" hangingPunct="1">
              <a:buNone/>
              <a:defRPr kumimoji="0" lang="da-DK" sz="900"/>
            </a:lvl8pPr>
            <a:lvl9pPr marL="3657600" indent="0" eaLnBrk="1" latinLnBrk="0" hangingPunct="1">
              <a:buNone/>
              <a:defRPr kumimoji="0" lang="da-DK" sz="900"/>
            </a:lvl9pPr>
          </a:lstStyle>
          <a:p>
            <a:pPr lvl="0" eaLnBrk="1" latinLnBrk="0" hangingPunct="1"/>
            <a:r>
              <a:rPr kumimoji="0" lang="da-DK" smtClean="0"/>
              <a:t>Klik for at redigere teksttypografierne i masteren</a:t>
            </a:r>
          </a:p>
        </p:txBody>
      </p:sp>
      <p:sp>
        <p:nvSpPr>
          <p:cNvPr id="5" name="Date Placeholder 4"/>
          <p:cNvSpPr>
            <a:spLocks noGrp="1"/>
          </p:cNvSpPr>
          <p:nvPr>
            <p:ph type="dt" sz="half" idx="10"/>
          </p:nvPr>
        </p:nvSpPr>
        <p:spPr/>
        <p:txBody>
          <a:bodyPr/>
          <a:lstStyle/>
          <a:p>
            <a:fld id="{F922158D-428B-4987-8B28-745A2AFA1252}" type="datetimeFigureOut">
              <a:rPr kumimoji="0" lang="da-DK"/>
              <a:pPr/>
              <a:t>11/11/15</a:t>
            </a:fld>
            <a:endParaRPr kumimoji="0" lang="da-DK"/>
          </a:p>
        </p:txBody>
      </p:sp>
      <p:sp>
        <p:nvSpPr>
          <p:cNvPr id="6" name="Footer Placeholder 5"/>
          <p:cNvSpPr>
            <a:spLocks noGrp="1"/>
          </p:cNvSpPr>
          <p:nvPr>
            <p:ph type="ftr" sz="quarter" idx="11"/>
          </p:nvPr>
        </p:nvSpPr>
        <p:spPr/>
        <p:txBody>
          <a:bodyPr/>
          <a:lstStyle/>
          <a:p>
            <a:endParaRPr kumimoji="0" lang="da-DK"/>
          </a:p>
        </p:txBody>
      </p:sp>
      <p:sp>
        <p:nvSpPr>
          <p:cNvPr id="7" name="Slide Number Placeholder 6"/>
          <p:cNvSpPr>
            <a:spLocks noGrp="1"/>
          </p:cNvSpPr>
          <p:nvPr>
            <p:ph type="sldNum" sz="quarter" idx="12"/>
          </p:nvPr>
        </p:nvSpPr>
        <p:spPr/>
        <p:txBody>
          <a:bodyPr/>
          <a:lstStyle/>
          <a:p>
            <a:fld id="{515FC477-0A05-4F3E-8EE9-E015C9089D56}" type="slidenum">
              <a:rPr kumimoji="0"/>
              <a:pPr/>
              <a:t>‹nr.›</a:t>
            </a:fld>
            <a:endParaRPr kumimoji="0" lang="da-DK"/>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14400"/>
            <a:ext cx="8229600" cy="914400"/>
          </a:xfrm>
          <a:prstGeom prst="rect">
            <a:avLst/>
          </a:prstGeom>
        </p:spPr>
        <p:txBody>
          <a:bodyPr vert="horz" lIns="91440" tIns="45720" rIns="91440" bIns="45720" rtlCol="0" anchor="ctr">
            <a:normAutofit/>
          </a:bodyPr>
          <a:lstStyle/>
          <a:p>
            <a:pPr eaLnBrk="1" latinLnBrk="0" hangingPunct="1"/>
            <a:r>
              <a:rPr kumimoji="0" lang="da-DK" smtClean="0"/>
              <a:t>Klik for at redigere i masteren</a:t>
            </a:r>
            <a:endParaRPr kumimoji="0" lang="en-US" smtClean="0"/>
          </a:p>
        </p:txBody>
      </p:sp>
      <p:sp>
        <p:nvSpPr>
          <p:cNvPr id="3" name="Text Placeholder 2"/>
          <p:cNvSpPr>
            <a:spLocks noGrp="1"/>
          </p:cNvSpPr>
          <p:nvPr>
            <p:ph type="body" idx="1"/>
          </p:nvPr>
        </p:nvSpPr>
        <p:spPr>
          <a:xfrm>
            <a:off x="457200" y="1828800"/>
            <a:ext cx="8229600" cy="4297363"/>
          </a:xfrm>
          <a:prstGeom prst="rect">
            <a:avLst/>
          </a:prstGeom>
        </p:spPr>
        <p:txBody>
          <a:bodyPr vert="horz" lIns="91440" tIns="45720" rIns="91440" bIns="45720" rtlCol="0">
            <a:normAutofit/>
          </a:bodyPr>
          <a:lstStyle/>
          <a:p>
            <a:pPr lvl="0" eaLnBrk="1" latinLnBrk="0" hangingPunct="1"/>
            <a:r>
              <a:rPr kumimoji="0" lang="da-DK" smtClean="0"/>
              <a:t>Klik for at redigere teksttypografierne i masteren</a:t>
            </a:r>
          </a:p>
          <a:p>
            <a:pPr lvl="1" eaLnBrk="1" latinLnBrk="0" hangingPunct="1"/>
            <a:r>
              <a:rPr kumimoji="0" lang="da-DK" smtClean="0"/>
              <a:t>Andet niveau</a:t>
            </a:r>
          </a:p>
          <a:p>
            <a:pPr lvl="2" eaLnBrk="1" latinLnBrk="0" hangingPunct="1"/>
            <a:r>
              <a:rPr kumimoji="0" lang="da-DK" smtClean="0"/>
              <a:t>Tredje niveau</a:t>
            </a:r>
          </a:p>
          <a:p>
            <a:pPr lvl="3" eaLnBrk="1" latinLnBrk="0" hangingPunct="1"/>
            <a:r>
              <a:rPr kumimoji="0" lang="da-DK" smtClean="0"/>
              <a:t>Fjerde niveau</a:t>
            </a:r>
          </a:p>
          <a:p>
            <a:pPr lvl="4" eaLnBrk="1" latinLnBrk="0" hangingPunct="1"/>
            <a:r>
              <a:rPr kumimoji="0" lang="da-DK" smtClean="0"/>
              <a:t>Femte niveau</a:t>
            </a:r>
            <a:endParaRPr kumimoji="0"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latinLnBrk="0" hangingPunct="1">
              <a:defRPr kumimoji="0" lang="da-DK" sz="1200">
                <a:solidFill>
                  <a:schemeClr val="tx1">
                    <a:tint val="75000"/>
                  </a:schemeClr>
                </a:solidFill>
              </a:defRPr>
            </a:lvl1pPr>
          </a:lstStyle>
          <a:p>
            <a:fld id="{F922158D-428B-4987-8B28-745A2AFA1252}" type="datetimeFigureOut">
              <a:rPr kumimoji="0" lang="da-DK"/>
              <a:pPr/>
              <a:t>11/11/15</a:t>
            </a:fld>
            <a:endParaRPr kumimoji="0" lang="da-DK"/>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latinLnBrk="0" hangingPunct="1">
              <a:defRPr kumimoji="0" lang="da-DK" sz="1200">
                <a:solidFill>
                  <a:schemeClr val="tx1">
                    <a:tint val="75000"/>
                  </a:schemeClr>
                </a:solidFill>
              </a:defRPr>
            </a:lvl1pPr>
          </a:lstStyle>
          <a:p>
            <a:endParaRPr kumimoji="0" lang="da-DK"/>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latinLnBrk="0" hangingPunct="1">
              <a:defRPr kumimoji="0" lang="da-DK" sz="1200">
                <a:solidFill>
                  <a:schemeClr val="tx1">
                    <a:tint val="75000"/>
                  </a:schemeClr>
                </a:solidFill>
              </a:defRPr>
            </a:lvl1pPr>
          </a:lstStyle>
          <a:p>
            <a:fld id="{515FC477-0A05-4F3E-8EE9-E015C9089D56}" type="slidenum">
              <a:rPr kumimoji="0"/>
              <a:pPr/>
              <a:t>‹nr.›</a:t>
            </a:fld>
            <a:endParaRPr kumimoji="0" lang="da-DK"/>
          </a:p>
        </p:txBody>
      </p:sp>
      <p:pic>
        <p:nvPicPr>
          <p:cNvPr id="7" name="Picture 6"/>
          <p:cNvPicPr>
            <a:picLocks noChangeAspect="1"/>
          </p:cNvPicPr>
          <p:nvPr/>
        </p:nvPicPr>
        <p:blipFill rotWithShape="1">
          <a:blip r:embed="rId13" cstate="email">
            <a:extLst>
              <a:ext uri="{28A0092B-C50C-407E-A947-70E740481C1C}">
                <a14:useLocalDpi xmlns:a14="http://schemas.microsoft.com/office/drawing/2010/main"/>
              </a:ext>
            </a:extLst>
          </a:blip>
          <a:srcRect l="-144"/>
          <a:stretch/>
        </p:blipFill>
        <p:spPr>
          <a:xfrm>
            <a:off x="-13251" y="0"/>
            <a:ext cx="9157252" cy="66044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slow">
    <p:fade/>
  </p:transition>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kumimoji="0" lang="da-DK" sz="28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0" lang="da-DK"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0" lang="da-DK"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0" lang="da-DK"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0" lang="da-DK"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0" lang="da-DK"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0" lang="da-DK"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0" lang="da-DK"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0" lang="da-DK"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0" lang="da-DK" sz="2000" kern="1200">
          <a:solidFill>
            <a:schemeClr val="tx1"/>
          </a:solidFill>
          <a:latin typeface="+mn-lt"/>
          <a:ea typeface="+mn-ea"/>
          <a:cs typeface="+mn-cs"/>
        </a:defRPr>
      </a:lvl9pPr>
    </p:bodyStyle>
    <p:otherStyle>
      <a:defPPr>
        <a:defRPr kumimoji="0" lang="da-DK"/>
      </a:defPPr>
      <a:lvl1pPr marL="0" algn="l" defTabSz="914400" rtl="0" eaLnBrk="1" latinLnBrk="0" hangingPunct="1">
        <a:defRPr kumimoji="0" lang="da-DK" sz="1800" kern="1200">
          <a:solidFill>
            <a:schemeClr val="tx1"/>
          </a:solidFill>
          <a:latin typeface="+mn-lt"/>
          <a:ea typeface="+mn-ea"/>
          <a:cs typeface="+mn-cs"/>
        </a:defRPr>
      </a:lvl1pPr>
      <a:lvl2pPr marL="457200" algn="l" defTabSz="914400" rtl="0" eaLnBrk="1" latinLnBrk="0" hangingPunct="1">
        <a:defRPr kumimoji="0" lang="da-DK" sz="1800" kern="1200">
          <a:solidFill>
            <a:schemeClr val="tx1"/>
          </a:solidFill>
          <a:latin typeface="+mn-lt"/>
          <a:ea typeface="+mn-ea"/>
          <a:cs typeface="+mn-cs"/>
        </a:defRPr>
      </a:lvl2pPr>
      <a:lvl3pPr marL="914400" algn="l" defTabSz="914400" rtl="0" eaLnBrk="1" latinLnBrk="0" hangingPunct="1">
        <a:defRPr kumimoji="0" lang="da-DK" sz="1800" kern="1200">
          <a:solidFill>
            <a:schemeClr val="tx1"/>
          </a:solidFill>
          <a:latin typeface="+mn-lt"/>
          <a:ea typeface="+mn-ea"/>
          <a:cs typeface="+mn-cs"/>
        </a:defRPr>
      </a:lvl3pPr>
      <a:lvl4pPr marL="1371600" algn="l" defTabSz="914400" rtl="0" eaLnBrk="1" latinLnBrk="0" hangingPunct="1">
        <a:defRPr kumimoji="0" lang="da-DK" sz="1800" kern="1200">
          <a:solidFill>
            <a:schemeClr val="tx1"/>
          </a:solidFill>
          <a:latin typeface="+mn-lt"/>
          <a:ea typeface="+mn-ea"/>
          <a:cs typeface="+mn-cs"/>
        </a:defRPr>
      </a:lvl4pPr>
      <a:lvl5pPr marL="1828800" algn="l" defTabSz="914400" rtl="0" eaLnBrk="1" latinLnBrk="0" hangingPunct="1">
        <a:defRPr kumimoji="0" lang="da-DK" sz="1800" kern="1200">
          <a:solidFill>
            <a:schemeClr val="tx1"/>
          </a:solidFill>
          <a:latin typeface="+mn-lt"/>
          <a:ea typeface="+mn-ea"/>
          <a:cs typeface="+mn-cs"/>
        </a:defRPr>
      </a:lvl5pPr>
      <a:lvl6pPr marL="2286000" algn="l" defTabSz="914400" rtl="0" eaLnBrk="1" latinLnBrk="0" hangingPunct="1">
        <a:defRPr kumimoji="0" lang="da-DK" sz="1800" kern="1200">
          <a:solidFill>
            <a:schemeClr val="tx1"/>
          </a:solidFill>
          <a:latin typeface="+mn-lt"/>
          <a:ea typeface="+mn-ea"/>
          <a:cs typeface="+mn-cs"/>
        </a:defRPr>
      </a:lvl6pPr>
      <a:lvl7pPr marL="2743200" algn="l" defTabSz="914400" rtl="0" eaLnBrk="1" latinLnBrk="0" hangingPunct="1">
        <a:defRPr kumimoji="0" lang="da-DK" sz="1800" kern="1200">
          <a:solidFill>
            <a:schemeClr val="tx1"/>
          </a:solidFill>
          <a:latin typeface="+mn-lt"/>
          <a:ea typeface="+mn-ea"/>
          <a:cs typeface="+mn-cs"/>
        </a:defRPr>
      </a:lvl7pPr>
      <a:lvl8pPr marL="3200400" algn="l" defTabSz="914400" rtl="0" eaLnBrk="1" latinLnBrk="0" hangingPunct="1">
        <a:defRPr kumimoji="0" lang="da-DK" sz="1800" kern="1200">
          <a:solidFill>
            <a:schemeClr val="tx1"/>
          </a:solidFill>
          <a:latin typeface="+mn-lt"/>
          <a:ea typeface="+mn-ea"/>
          <a:cs typeface="+mn-cs"/>
        </a:defRPr>
      </a:lvl8pPr>
      <a:lvl9pPr marL="3657600" algn="l" defTabSz="914400" rtl="0" eaLnBrk="1" latinLnBrk="0" hangingPunct="1">
        <a:defRPr kumimoji="0" lang="da-DK"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png"/><Relationship Id="rId3"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3.xml"/><Relationship Id="rId2" Type="http://schemas.openxmlformats.org/officeDocument/2006/relationships/image" Target="../media/image19.jpeg"/></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1" Type="http://schemas.openxmlformats.org/officeDocument/2006/relationships/slideLayout" Target="../slideLayouts/slideLayout3.xml"/><Relationship Id="rId2" Type="http://schemas.openxmlformats.org/officeDocument/2006/relationships/image" Target="../media/image2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JPG"/><Relationship Id="rId3" Type="http://schemas.openxmlformats.org/officeDocument/2006/relationships/image" Target="../media/image2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28.png"/><Relationship Id="rId1" Type="http://schemas.microsoft.com/office/2007/relationships/media" Target="../media/media1.MOV"/><Relationship Id="rId2" Type="http://schemas.openxmlformats.org/officeDocument/2006/relationships/video" Target="../media/media1.MOV"/></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29.png"/><Relationship Id="rId1" Type="http://schemas.microsoft.com/office/2007/relationships/media" Target="../media/media2.MOV"/><Relationship Id="rId2" Type="http://schemas.openxmlformats.org/officeDocument/2006/relationships/video" Target="../media/media2.MOV"/></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3.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768304" y="3124199"/>
            <a:ext cx="5105400" cy="1143001"/>
          </a:xfrm>
        </p:spPr>
        <p:txBody>
          <a:bodyPr>
            <a:normAutofit fontScale="90000"/>
          </a:bodyPr>
          <a:lstStyle/>
          <a:p>
            <a:r>
              <a:rPr lang="da-DK" dirty="0" smtClean="0"/>
              <a:t>Velkommen til medlemsmøde </a:t>
            </a:r>
            <a:br>
              <a:rPr lang="da-DK" dirty="0" smtClean="0"/>
            </a:br>
            <a:r>
              <a:rPr lang="da-DK" dirty="0" smtClean="0"/>
              <a:t>d. 11. november 2015</a:t>
            </a:r>
            <a:endParaRPr lang="da-DK" dirty="0"/>
          </a:p>
        </p:txBody>
      </p:sp>
    </p:spTree>
    <p:extLst>
      <p:ext uri="{BB962C8B-B14F-4D97-AF65-F5344CB8AC3E}">
        <p14:creationId xmlns:p14="http://schemas.microsoft.com/office/powerpoint/2010/main" val="3815957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Nordtorvet</a:t>
            </a:r>
            <a:endParaRPr lang="da-DK" dirty="0"/>
          </a:p>
        </p:txBody>
      </p:sp>
      <p:pic>
        <p:nvPicPr>
          <p:cNvPr id="4" name="Pladsholder til indhold 3"/>
          <p:cNvPicPr>
            <a:picLocks noGrp="1" noChangeAspect="1"/>
          </p:cNvPicPr>
          <p:nvPr>
            <p:ph idx="1"/>
          </p:nvPr>
        </p:nvPicPr>
        <p:blipFill>
          <a:blip r:embed="rId3"/>
          <a:srcRect t="13144" b="13144"/>
          <a:stretch>
            <a:fillRect/>
          </a:stretch>
        </p:blipFill>
        <p:spPr/>
      </p:pic>
      <p:sp>
        <p:nvSpPr>
          <p:cNvPr id="5" name="Tekstfelt 4"/>
          <p:cNvSpPr txBox="1"/>
          <p:nvPr/>
        </p:nvSpPr>
        <p:spPr>
          <a:xfrm>
            <a:off x="457200" y="6248400"/>
            <a:ext cx="8153400" cy="461665"/>
          </a:xfrm>
          <a:prstGeom prst="rect">
            <a:avLst/>
          </a:prstGeom>
          <a:noFill/>
        </p:spPr>
        <p:txBody>
          <a:bodyPr wrap="square" rtlCol="0">
            <a:spAutoFit/>
          </a:bodyPr>
          <a:lstStyle/>
          <a:p>
            <a:r>
              <a:rPr lang="da-DK" sz="1200" dirty="0"/>
              <a:t>På Nordtorvet bliver der rækkehuse, lejligheder og nogle få butikker ud mod Hummeltoftevej, der tegnes af DOMUS Arkitekter, der også står for renoveringen af de tre højhuse på </a:t>
            </a:r>
            <a:r>
              <a:rPr lang="da-DK" sz="1200" dirty="0" err="1"/>
              <a:t>Grønnevej</a:t>
            </a:r>
            <a:r>
              <a:rPr lang="da-DK" sz="1200" dirty="0"/>
              <a:t>.</a:t>
            </a:r>
          </a:p>
        </p:txBody>
      </p:sp>
    </p:spTree>
    <p:extLst>
      <p:ext uri="{BB962C8B-B14F-4D97-AF65-F5344CB8AC3E}">
        <p14:creationId xmlns:p14="http://schemas.microsoft.com/office/powerpoint/2010/main" val="62133863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Nordtorvet – krydset </a:t>
            </a:r>
            <a:r>
              <a:rPr lang="da-DK" dirty="0" err="1" smtClean="0"/>
              <a:t>Grønnevej</a:t>
            </a:r>
            <a:r>
              <a:rPr lang="da-DK" dirty="0" smtClean="0"/>
              <a:t>/Hummeltoftevej</a:t>
            </a:r>
            <a:endParaRPr lang="da-DK" dirty="0"/>
          </a:p>
        </p:txBody>
      </p:sp>
      <p:pic>
        <p:nvPicPr>
          <p:cNvPr id="4" name="Pladsholder til indhold 3"/>
          <p:cNvPicPr>
            <a:picLocks noGrp="1" noChangeAspect="1"/>
          </p:cNvPicPr>
          <p:nvPr>
            <p:ph idx="1"/>
          </p:nvPr>
        </p:nvPicPr>
        <p:blipFill>
          <a:blip r:embed="rId3"/>
          <a:srcRect t="1095" b="1095"/>
          <a:stretch>
            <a:fillRect/>
          </a:stretch>
        </p:blipFill>
        <p:spPr/>
      </p:pic>
    </p:spTree>
    <p:extLst>
      <p:ext uri="{BB962C8B-B14F-4D97-AF65-F5344CB8AC3E}">
        <p14:creationId xmlns:p14="http://schemas.microsoft.com/office/powerpoint/2010/main" val="412044633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Byggehøjder angivet i antal etager</a:t>
            </a:r>
            <a:endParaRPr lang="da-DK" dirty="0"/>
          </a:p>
        </p:txBody>
      </p:sp>
      <p:pic>
        <p:nvPicPr>
          <p:cNvPr id="4" name="Pladsholder til indhold 3" descr="Screen Shot 2015-11-07 at 15.38.40.png"/>
          <p:cNvPicPr>
            <a:picLocks noGrp="1" noChangeAspect="1"/>
          </p:cNvPicPr>
          <p:nvPr>
            <p:ph idx="1"/>
          </p:nvPr>
        </p:nvPicPr>
        <p:blipFill>
          <a:blip r:embed="rId2">
            <a:extLst>
              <a:ext uri="{28A0092B-C50C-407E-A947-70E740481C1C}">
                <a14:useLocalDpi xmlns:a14="http://schemas.microsoft.com/office/drawing/2010/main" val="0"/>
              </a:ext>
            </a:extLst>
          </a:blip>
          <a:srcRect t="15833" b="15833"/>
          <a:stretch>
            <a:fillRect/>
          </a:stretch>
        </p:blipFill>
        <p:spPr>
          <a:xfrm>
            <a:off x="457200" y="1447800"/>
            <a:ext cx="8229600" cy="4297363"/>
          </a:xfrm>
        </p:spPr>
      </p:pic>
      <p:sp>
        <p:nvSpPr>
          <p:cNvPr id="5" name="Tekstfelt 4"/>
          <p:cNvSpPr txBox="1"/>
          <p:nvPr/>
        </p:nvSpPr>
        <p:spPr>
          <a:xfrm>
            <a:off x="515016" y="5791200"/>
            <a:ext cx="8077200" cy="923330"/>
          </a:xfrm>
          <a:prstGeom prst="rect">
            <a:avLst/>
          </a:prstGeom>
          <a:noFill/>
        </p:spPr>
        <p:txBody>
          <a:bodyPr wrap="square" rtlCol="0">
            <a:spAutoFit/>
          </a:bodyPr>
          <a:lstStyle/>
          <a:p>
            <a:r>
              <a:rPr lang="da-DK" dirty="0" smtClean="0"/>
              <a:t>Belært af erfaringen fra </a:t>
            </a:r>
            <a:r>
              <a:rPr lang="da-DK" dirty="0" err="1" smtClean="0"/>
              <a:t>Sydtorvet</a:t>
            </a:r>
            <a:r>
              <a:rPr lang="da-DK" dirty="0" smtClean="0"/>
              <a:t> vil vi gerne se planer med alle installationer angivet – også de, der indeholder ventilation mm. på tagene. (og højde i meter) </a:t>
            </a:r>
            <a:endParaRPr lang="da-DK" dirty="0"/>
          </a:p>
        </p:txBody>
      </p:sp>
    </p:spTree>
    <p:extLst>
      <p:ext uri="{BB962C8B-B14F-4D97-AF65-F5344CB8AC3E}">
        <p14:creationId xmlns:p14="http://schemas.microsoft.com/office/powerpoint/2010/main" val="370878089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t>Erfaringen fra </a:t>
            </a:r>
            <a:r>
              <a:rPr lang="da-DK" dirty="0" err="1" smtClean="0"/>
              <a:t>Sydtorvet</a:t>
            </a:r>
            <a:r>
              <a:rPr lang="da-DK" dirty="0" smtClean="0"/>
              <a:t> er svær at overse</a:t>
            </a:r>
            <a:r>
              <a:rPr lang="is-IS" dirty="0" smtClean="0"/>
              <a:t>…</a:t>
            </a:r>
            <a:endParaRPr lang="da-DK" dirty="0"/>
          </a:p>
        </p:txBody>
      </p:sp>
      <p:pic>
        <p:nvPicPr>
          <p:cNvPr id="4" name="Pladsholder til indhold 3" descr="P1040068.JPG"/>
          <p:cNvPicPr>
            <a:picLocks noGrp="1" noChangeAspect="1"/>
          </p:cNvPicPr>
          <p:nvPr>
            <p:ph idx="1"/>
          </p:nvPr>
        </p:nvPicPr>
        <p:blipFill>
          <a:blip r:embed="rId3" cstate="email">
            <a:extLst>
              <a:ext uri="{28A0092B-C50C-407E-A947-70E740481C1C}">
                <a14:useLocalDpi xmlns:a14="http://schemas.microsoft.com/office/drawing/2010/main" val="0"/>
              </a:ext>
            </a:extLst>
          </a:blip>
          <a:srcRect/>
          <a:stretch>
            <a:fillRect/>
          </a:stretch>
        </p:blipFill>
        <p:spPr/>
      </p:pic>
      <p:sp>
        <p:nvSpPr>
          <p:cNvPr id="5" name="Ellipse 4"/>
          <p:cNvSpPr/>
          <p:nvPr/>
        </p:nvSpPr>
        <p:spPr>
          <a:xfrm>
            <a:off x="152400" y="2286000"/>
            <a:ext cx="4419600" cy="1371600"/>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6" name="Tekstfelt 5"/>
          <p:cNvSpPr txBox="1"/>
          <p:nvPr/>
        </p:nvSpPr>
        <p:spPr>
          <a:xfrm>
            <a:off x="457200" y="4542472"/>
            <a:ext cx="8229601" cy="1477328"/>
          </a:xfrm>
          <a:prstGeom prst="rect">
            <a:avLst/>
          </a:prstGeom>
          <a:noFill/>
        </p:spPr>
        <p:txBody>
          <a:bodyPr wrap="square" rtlCol="0">
            <a:spAutoFit/>
          </a:bodyPr>
          <a:lstStyle/>
          <a:p>
            <a:r>
              <a:rPr lang="da-DK" b="1" dirty="0" smtClean="0">
                <a:solidFill>
                  <a:schemeClr val="bg1"/>
                </a:solidFill>
              </a:rPr>
              <a:t>Byggeriets højde bør være veldefineret, så den efterfølgende kan bekræftes</a:t>
            </a:r>
            <a:r>
              <a:rPr lang="da-DK" b="1" dirty="0">
                <a:solidFill>
                  <a:schemeClr val="bg1"/>
                </a:solidFill>
              </a:rPr>
              <a:t>. I mange sammenhænge bliver byggeriet omtalt med angivelse af ”antal etager”. Vi bør dog sikre os, at vi altid kender og får bekræftet byggehøjden i meter samt en angivelse af installationer på tagfladerne. </a:t>
            </a:r>
          </a:p>
        </p:txBody>
      </p:sp>
    </p:spTree>
    <p:extLst>
      <p:ext uri="{BB962C8B-B14F-4D97-AF65-F5344CB8AC3E}">
        <p14:creationId xmlns:p14="http://schemas.microsoft.com/office/powerpoint/2010/main" val="398286602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De tegninger vi fik præsenteret gav et noget andet indtryk</a:t>
            </a:r>
            <a:r>
              <a:rPr lang="is-IS" dirty="0" smtClean="0"/>
              <a:t>....</a:t>
            </a:r>
            <a:r>
              <a:rPr lang="is-IS" dirty="0"/>
              <a:t> </a:t>
            </a:r>
            <a:endParaRPr lang="da-DK" dirty="0"/>
          </a:p>
        </p:txBody>
      </p:sp>
      <p:pic>
        <p:nvPicPr>
          <p:cNvPr id="4" name="Pladsholder til indhold 3" descr="grønt tag.png"/>
          <p:cNvPicPr>
            <a:picLocks noGrp="1" noChangeAspect="1"/>
          </p:cNvPicPr>
          <p:nvPr>
            <p:ph idx="1"/>
          </p:nvPr>
        </p:nvPicPr>
        <p:blipFill>
          <a:blip r:embed="rId3" cstate="email">
            <a:extLst>
              <a:ext uri="{28A0092B-C50C-407E-A947-70E740481C1C}">
                <a14:useLocalDpi xmlns:a14="http://schemas.microsoft.com/office/drawing/2010/main" val="0"/>
              </a:ext>
            </a:extLst>
          </a:blip>
          <a:srcRect/>
          <a:stretch>
            <a:fillRect/>
          </a:stretch>
        </p:blipFill>
        <p:spPr/>
      </p:pic>
      <p:pic>
        <p:nvPicPr>
          <p:cNvPr id="5" name="Billede 4" descr="Screen Shot 2015-10-25 at 20.46.5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953430"/>
            <a:ext cx="4829492" cy="3173382"/>
          </a:xfrm>
          <a:prstGeom prst="rect">
            <a:avLst/>
          </a:prstGeom>
        </p:spPr>
      </p:pic>
      <p:sp>
        <p:nvSpPr>
          <p:cNvPr id="6" name="Tekstfelt 5"/>
          <p:cNvSpPr txBox="1"/>
          <p:nvPr/>
        </p:nvSpPr>
        <p:spPr>
          <a:xfrm>
            <a:off x="1524000" y="2133600"/>
            <a:ext cx="4038600" cy="830997"/>
          </a:xfrm>
          <a:prstGeom prst="rect">
            <a:avLst/>
          </a:prstGeom>
          <a:noFill/>
        </p:spPr>
        <p:txBody>
          <a:bodyPr wrap="square" rtlCol="0">
            <a:spAutoFit/>
          </a:bodyPr>
          <a:lstStyle/>
          <a:p>
            <a:r>
              <a:rPr lang="is-IS" sz="2400" dirty="0" smtClean="0"/>
              <a:t>...og </a:t>
            </a:r>
            <a:r>
              <a:rPr lang="is-IS" sz="2400" dirty="0"/>
              <a:t>nu ser vi igen grønne tage på tegningerne</a:t>
            </a:r>
            <a:endParaRPr lang="da-DK" sz="2400" dirty="0"/>
          </a:p>
        </p:txBody>
      </p:sp>
    </p:spTree>
    <p:extLst>
      <p:ext uri="{BB962C8B-B14F-4D97-AF65-F5344CB8AC3E}">
        <p14:creationId xmlns:p14="http://schemas.microsoft.com/office/powerpoint/2010/main" val="350819927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Fra præsentationen i DGO</a:t>
            </a:r>
            <a:r>
              <a:rPr lang="is-IS" dirty="0" smtClean="0"/>
              <a:t>….</a:t>
            </a:r>
            <a:endParaRPr lang="da-DK" dirty="0"/>
          </a:p>
        </p:txBody>
      </p:sp>
      <p:sp>
        <p:nvSpPr>
          <p:cNvPr id="3" name="Pladsholder til indhold 2"/>
          <p:cNvSpPr>
            <a:spLocks noGrp="1"/>
          </p:cNvSpPr>
          <p:nvPr>
            <p:ph idx="1"/>
          </p:nvPr>
        </p:nvSpPr>
        <p:spPr/>
        <p:txBody>
          <a:bodyPr>
            <a:normAutofit fontScale="92500" lnSpcReduction="10000"/>
          </a:bodyPr>
          <a:lstStyle/>
          <a:p>
            <a:pPr marL="0" indent="0">
              <a:buNone/>
            </a:pPr>
            <a:r>
              <a:rPr lang="da-DK" sz="1200" b="1" dirty="0"/>
              <a:t>Helt færdigt i 2019</a:t>
            </a:r>
          </a:p>
          <a:p>
            <a:pPr marL="0" indent="0">
              <a:buNone/>
            </a:pPr>
            <a:r>
              <a:rPr lang="da-DK" sz="1200" dirty="0"/>
              <a:t>DOMUS er allerede i gang i Sorgenfri med at renovere de tre højhuset på </a:t>
            </a:r>
            <a:r>
              <a:rPr lang="da-DK" sz="1200" dirty="0" err="1"/>
              <a:t>Grønnevej</a:t>
            </a:r>
            <a:r>
              <a:rPr lang="da-DK" sz="1200" dirty="0"/>
              <a:t>.</a:t>
            </a:r>
          </a:p>
          <a:p>
            <a:pPr marL="0" indent="0">
              <a:buNone/>
            </a:pPr>
            <a:r>
              <a:rPr lang="da-DK" sz="1200" dirty="0"/>
              <a:t>Når arbejdet med de to gange Sorgenfri Torv går i gang bliver det i første omgang </a:t>
            </a:r>
            <a:r>
              <a:rPr lang="da-DK" sz="1200" dirty="0" err="1"/>
              <a:t>Sydtorvet</a:t>
            </a:r>
            <a:r>
              <a:rPr lang="da-DK" sz="1200" dirty="0"/>
              <a:t>, man tager fat på.</a:t>
            </a:r>
          </a:p>
          <a:p>
            <a:pPr marL="0" indent="0">
              <a:buNone/>
            </a:pPr>
            <a:r>
              <a:rPr lang="da-DK" sz="1200" dirty="0"/>
              <a:t>Det er dér, hvor Netto i dag har til huse, og hvor stort set samtlige butikker tænkes placeret fremover.</a:t>
            </a:r>
          </a:p>
          <a:p>
            <a:pPr marL="0" indent="0">
              <a:buNone/>
            </a:pPr>
            <a:r>
              <a:rPr lang="da-DK" sz="1200" dirty="0"/>
              <a:t>"Vi har en god konstruktiv dialog med butiksejerne, og jeg vil gerne understrege, at det er vigtigt for os, at butikkerne har en god forretning og kan servicere borgerne i hele procesforløbet. Derfor flytter Nordtorvets butikker først, når </a:t>
            </a:r>
            <a:r>
              <a:rPr lang="da-DK" sz="1200" dirty="0" err="1"/>
              <a:t>Sydtorvet</a:t>
            </a:r>
            <a:r>
              <a:rPr lang="da-DK" sz="1200" dirty="0"/>
              <a:t> er færdigt. </a:t>
            </a:r>
            <a:r>
              <a:rPr lang="da-DK" sz="1200" b="1" dirty="0">
                <a:solidFill>
                  <a:srgbClr val="800000"/>
                </a:solidFill>
              </a:rPr>
              <a:t>Såfremt de nuværende planer gennemføres, forventer jeg ikke, at hverken antallet af butikker eller det samlede butiksareal på Sorgenfri Torv øges i forhold til i dag</a:t>
            </a:r>
            <a:r>
              <a:rPr lang="da-DK" sz="1200" dirty="0"/>
              <a:t>. Løsningen er ikke at etablere en masse nye butikker, men derimod at få skabt et velfungerende nærcenter, der passer til området og er attraktivt for borgerne," siger Lars Mathiesen, der er talsmand for torvets ejerkreds.</a:t>
            </a:r>
          </a:p>
          <a:p>
            <a:pPr marL="0" indent="0">
              <a:buNone/>
            </a:pPr>
            <a:r>
              <a:rPr lang="da-DK" sz="1200" dirty="0"/>
              <a:t>Planerne er nu så fremskredne, at de ifølge Simon Pihl Sørensen kan sendes i høring sidst på efteråret.</a:t>
            </a:r>
          </a:p>
          <a:p>
            <a:pPr marL="0" indent="0">
              <a:buNone/>
            </a:pPr>
            <a:r>
              <a:rPr lang="da-DK" sz="1200" dirty="0"/>
              <a:t>"Der kommer jo altid indsigelser, når man lægger planer ud til høring, men vi regner med, at have lokalplanen klar næste forår," siger Simon Pihl Sørensen optimistisk.</a:t>
            </a:r>
          </a:p>
          <a:p>
            <a:pPr marL="0" indent="0">
              <a:buNone/>
            </a:pPr>
            <a:r>
              <a:rPr lang="da-DK" sz="1200" dirty="0"/>
              <a:t>Når lokalplanen er vedtaget, kan byggeriet gå i gang, og går det, som de involverede parter ønsker, vil der i 2019 stå et færdigt </a:t>
            </a:r>
            <a:r>
              <a:rPr lang="da-DK" sz="1200" b="1" dirty="0">
                <a:solidFill>
                  <a:srgbClr val="800000"/>
                </a:solidFill>
              </a:rPr>
              <a:t>Sorgenfri Torv med cirka 20 butikker inkl. cafeer og spisesteder samt cirka 90 nye boliger, mens Politigrunden vil indeholde et supermarked, en café og omkring 150 boliger</a:t>
            </a:r>
            <a:r>
              <a:rPr lang="da-DK" sz="1200" dirty="0"/>
              <a:t> bundet sammen af Hummeltoftevej, der ligeledes vil ændre udseende.</a:t>
            </a:r>
          </a:p>
        </p:txBody>
      </p:sp>
    </p:spTree>
    <p:extLst>
      <p:ext uri="{BB962C8B-B14F-4D97-AF65-F5344CB8AC3E}">
        <p14:creationId xmlns:p14="http://schemas.microsoft.com/office/powerpoint/2010/main" val="284455703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768304" y="3047999"/>
            <a:ext cx="5105400" cy="1143001"/>
          </a:xfrm>
        </p:spPr>
        <p:txBody>
          <a:bodyPr>
            <a:normAutofit fontScale="90000"/>
          </a:bodyPr>
          <a:lstStyle/>
          <a:p>
            <a:pPr marL="0" indent="0"/>
            <a:r>
              <a:rPr lang="da-DK" dirty="0" smtClean="0"/>
              <a:t>Et kort indlæg om senior-bofællesskab</a:t>
            </a:r>
            <a:endParaRPr lang="da-DK" dirty="0"/>
          </a:p>
        </p:txBody>
      </p:sp>
    </p:spTree>
    <p:extLst>
      <p:ext uri="{BB962C8B-B14F-4D97-AF65-F5344CB8AC3E}">
        <p14:creationId xmlns:p14="http://schemas.microsoft.com/office/powerpoint/2010/main" val="329628810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De næste 5-10 minutter vil vi gerne give ordet til Wendy Lewis og Tove Ravn om emnet ”seniorbofællesskab” i direkte forbindelse med byggeplanerne for Sorgenfri.</a:t>
            </a:r>
            <a:endParaRPr lang="da-DK" dirty="0"/>
          </a:p>
        </p:txBody>
      </p:sp>
      <p:sp>
        <p:nvSpPr>
          <p:cNvPr id="3" name="Pladsholder til indhold 2"/>
          <p:cNvSpPr>
            <a:spLocks noGrp="1"/>
          </p:cNvSpPr>
          <p:nvPr>
            <p:ph idx="1"/>
          </p:nvPr>
        </p:nvSpPr>
        <p:spPr>
          <a:xfrm>
            <a:off x="457200" y="3505200"/>
            <a:ext cx="8229600" cy="1066800"/>
          </a:xfrm>
        </p:spPr>
        <p:txBody>
          <a:bodyPr/>
          <a:lstStyle/>
          <a:p>
            <a:r>
              <a:rPr lang="da-DK" dirty="0" smtClean="0"/>
              <a:t>Vi foreslår at evt. debat tages, når vi er gennem alle de første punkter på den annoncerede agenda!</a:t>
            </a:r>
            <a:endParaRPr lang="da-DK" dirty="0"/>
          </a:p>
        </p:txBody>
      </p:sp>
    </p:spTree>
    <p:extLst>
      <p:ext uri="{BB962C8B-B14F-4D97-AF65-F5344CB8AC3E}">
        <p14:creationId xmlns:p14="http://schemas.microsoft.com/office/powerpoint/2010/main" val="168717407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Oplæg</a:t>
            </a:r>
            <a:br>
              <a:rPr lang="da-DK" dirty="0" smtClean="0"/>
            </a:br>
            <a:r>
              <a:rPr lang="da-DK" dirty="0" smtClean="0"/>
              <a:t>den 11.11. 2015  </a:t>
            </a:r>
            <a:br>
              <a:rPr lang="da-DK" dirty="0" smtClean="0"/>
            </a:br>
            <a:r>
              <a:rPr lang="da-DK" dirty="0"/>
              <a:t/>
            </a:r>
            <a:br>
              <a:rPr lang="da-DK" dirty="0"/>
            </a:br>
            <a:r>
              <a:rPr lang="da-DK" dirty="0" smtClean="0"/>
              <a:t>Vores Sorgenfri</a:t>
            </a:r>
            <a:endParaRPr lang="da-DK" dirty="0"/>
          </a:p>
        </p:txBody>
      </p:sp>
      <p:sp>
        <p:nvSpPr>
          <p:cNvPr id="3" name="Undertitel 2"/>
          <p:cNvSpPr>
            <a:spLocks noGrp="1"/>
          </p:cNvSpPr>
          <p:nvPr>
            <p:ph idx="1"/>
          </p:nvPr>
        </p:nvSpPr>
        <p:spPr/>
        <p:txBody>
          <a:bodyPr>
            <a:normAutofit/>
          </a:bodyPr>
          <a:lstStyle/>
          <a:p>
            <a:endParaRPr lang="da-DK" sz="2400" dirty="0" smtClean="0"/>
          </a:p>
          <a:p>
            <a:endParaRPr lang="da-DK" sz="2400" dirty="0"/>
          </a:p>
          <a:p>
            <a:r>
              <a:rPr lang="da-DK" sz="2400" dirty="0" smtClean="0"/>
              <a:t>Tove Ravn</a:t>
            </a:r>
          </a:p>
          <a:p>
            <a:r>
              <a:rPr lang="da-DK" sz="2400" dirty="0" smtClean="0"/>
              <a:t>Wendy Lewis</a:t>
            </a:r>
            <a:endParaRPr lang="da-DK" sz="2400" dirty="0"/>
          </a:p>
        </p:txBody>
      </p:sp>
    </p:spTree>
    <p:extLst>
      <p:ext uri="{BB962C8B-B14F-4D97-AF65-F5344CB8AC3E}">
        <p14:creationId xmlns:p14="http://schemas.microsoft.com/office/powerpoint/2010/main" val="416906954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Dogmer</a:t>
            </a:r>
            <a:endParaRPr lang="da-DK" dirty="0"/>
          </a:p>
        </p:txBody>
      </p:sp>
      <p:sp>
        <p:nvSpPr>
          <p:cNvPr id="3" name="Pladsholder til indhold 2"/>
          <p:cNvSpPr>
            <a:spLocks noGrp="1"/>
          </p:cNvSpPr>
          <p:nvPr>
            <p:ph idx="1"/>
          </p:nvPr>
        </p:nvSpPr>
        <p:spPr/>
        <p:txBody>
          <a:bodyPr/>
          <a:lstStyle/>
          <a:p>
            <a:r>
              <a:rPr lang="da-DK" dirty="0"/>
              <a:t>Vi ønsker en bolig, der ligger tæt ved en station og indkøbsmuligheder.</a:t>
            </a:r>
          </a:p>
          <a:p>
            <a:r>
              <a:rPr lang="da-DK" dirty="0"/>
              <a:t>Vi ønsker alternative energiformer / bæredygtighed mht. strøm, varme og vand.</a:t>
            </a:r>
          </a:p>
          <a:p>
            <a:r>
              <a:rPr lang="da-DK" dirty="0"/>
              <a:t>Vi ønsker boliger, der kan betales af ”almindelige mennesker” / pensionister.</a:t>
            </a:r>
          </a:p>
          <a:p>
            <a:endParaRPr lang="da-DK" dirty="0"/>
          </a:p>
        </p:txBody>
      </p:sp>
    </p:spTree>
    <p:extLst>
      <p:ext uri="{BB962C8B-B14F-4D97-AF65-F5344CB8AC3E}">
        <p14:creationId xmlns:p14="http://schemas.microsoft.com/office/powerpoint/2010/main" val="112182708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dirty="0" smtClean="0"/>
              <a:t>Agenda</a:t>
            </a:r>
            <a:endParaRPr lang="da-DK" dirty="0"/>
          </a:p>
        </p:txBody>
      </p:sp>
      <p:sp>
        <p:nvSpPr>
          <p:cNvPr id="5" name="Pladsholder til indhold 4"/>
          <p:cNvSpPr>
            <a:spLocks noGrp="1"/>
          </p:cNvSpPr>
          <p:nvPr>
            <p:ph idx="1"/>
          </p:nvPr>
        </p:nvSpPr>
        <p:spPr/>
        <p:txBody>
          <a:bodyPr>
            <a:normAutofit fontScale="55000" lnSpcReduction="20000"/>
          </a:bodyPr>
          <a:lstStyle/>
          <a:p>
            <a:pPr marL="0" indent="0">
              <a:buNone/>
            </a:pPr>
            <a:r>
              <a:rPr lang="da-DK" b="1" dirty="0" smtClean="0"/>
              <a:t>Dagsorden 19:30-22:00</a:t>
            </a:r>
            <a:endParaRPr lang="da-DK" dirty="0"/>
          </a:p>
          <a:p>
            <a:endParaRPr lang="da-DK" dirty="0"/>
          </a:p>
          <a:p>
            <a:pPr marL="0" indent="0">
              <a:buNone/>
            </a:pPr>
            <a:r>
              <a:rPr lang="da-DK" dirty="0"/>
              <a:t>1. Velkommen v/Jan Fritzbøger, </a:t>
            </a:r>
            <a:r>
              <a:rPr lang="da-DK" dirty="0" smtClean="0"/>
              <a:t>formand</a:t>
            </a:r>
            <a:endParaRPr lang="da-DK" dirty="0"/>
          </a:p>
          <a:p>
            <a:pPr marL="0" indent="0">
              <a:buNone/>
            </a:pPr>
            <a:r>
              <a:rPr lang="da-DK" dirty="0"/>
              <a:t>2. </a:t>
            </a:r>
            <a:r>
              <a:rPr lang="da-DK" dirty="0" smtClean="0"/>
              <a:t>Siden sidst</a:t>
            </a:r>
            <a:endParaRPr lang="da-DK" dirty="0"/>
          </a:p>
          <a:p>
            <a:pPr marL="0" indent="0">
              <a:buNone/>
            </a:pPr>
            <a:r>
              <a:rPr lang="da-DK" dirty="0"/>
              <a:t>3. Det nyeste projekt – hvad ved </a:t>
            </a:r>
            <a:r>
              <a:rPr lang="da-DK" dirty="0" smtClean="0"/>
              <a:t>vi/hvad ved</a:t>
            </a:r>
            <a:r>
              <a:rPr lang="da-DK" dirty="0"/>
              <a:t> vi </a:t>
            </a:r>
            <a:r>
              <a:rPr lang="da-DK" dirty="0" smtClean="0"/>
              <a:t>ikke</a:t>
            </a:r>
          </a:p>
          <a:p>
            <a:pPr marL="0" indent="0">
              <a:buNone/>
            </a:pPr>
            <a:r>
              <a:rPr lang="da-DK" dirty="0" smtClean="0"/>
              <a:t> - samt et kort indlæg om seniorbofællesskab</a:t>
            </a:r>
            <a:r>
              <a:rPr lang="da-DK" dirty="0"/>
              <a:t>		</a:t>
            </a:r>
          </a:p>
          <a:p>
            <a:pPr marL="0" indent="0">
              <a:buNone/>
            </a:pPr>
            <a:r>
              <a:rPr lang="da-DK" dirty="0"/>
              <a:t>4. Hvad ønsker </a:t>
            </a:r>
            <a:r>
              <a:rPr lang="da-DK" dirty="0" smtClean="0"/>
              <a:t>vi os</a:t>
            </a:r>
            <a:r>
              <a:rPr lang="da-DK" dirty="0"/>
              <a:t> af et </a:t>
            </a:r>
            <a:r>
              <a:rPr lang="da-DK" dirty="0" smtClean="0"/>
              <a:t>nyt Sorgenfri?</a:t>
            </a:r>
            <a:endParaRPr lang="da-DK" dirty="0"/>
          </a:p>
          <a:p>
            <a:pPr marL="0" indent="0">
              <a:buNone/>
            </a:pPr>
            <a:endParaRPr lang="da-DK" dirty="0" smtClean="0"/>
          </a:p>
          <a:p>
            <a:pPr marL="0" indent="0">
              <a:buNone/>
            </a:pPr>
            <a:r>
              <a:rPr lang="da-DK" dirty="0" smtClean="0"/>
              <a:t>I</a:t>
            </a:r>
            <a:r>
              <a:rPr lang="da-DK" dirty="0"/>
              <a:t> bestyrelsen for Vores Sorgenfri ser vi det som væsentlige </a:t>
            </a:r>
            <a:r>
              <a:rPr lang="da-DK" dirty="0" smtClean="0"/>
              <a:t>punkter:</a:t>
            </a:r>
            <a:endParaRPr lang="da-DK" dirty="0"/>
          </a:p>
          <a:p>
            <a:pPr marL="0" indent="0">
              <a:buNone/>
            </a:pPr>
            <a:r>
              <a:rPr lang="da-DK" dirty="0" smtClean="0"/>
              <a:t> - at</a:t>
            </a:r>
            <a:r>
              <a:rPr lang="da-DK" dirty="0"/>
              <a:t> trafikken (herunder parkering af biler og cykler) </a:t>
            </a:r>
            <a:r>
              <a:rPr lang="da-DK" dirty="0" smtClean="0"/>
              <a:t>kan afvikles </a:t>
            </a:r>
            <a:r>
              <a:rPr lang="da-DK" dirty="0"/>
              <a:t>uden problemer for alle </a:t>
            </a:r>
            <a:r>
              <a:rPr lang="da-DK" dirty="0" smtClean="0"/>
              <a:t>trafikanter</a:t>
            </a:r>
            <a:endParaRPr lang="da-DK" dirty="0"/>
          </a:p>
          <a:p>
            <a:pPr marL="0" indent="0">
              <a:buNone/>
            </a:pPr>
            <a:r>
              <a:rPr lang="da-DK" dirty="0"/>
              <a:t> </a:t>
            </a:r>
            <a:r>
              <a:rPr lang="da-DK" dirty="0" smtClean="0"/>
              <a:t>- at</a:t>
            </a:r>
            <a:r>
              <a:rPr lang="da-DK" dirty="0"/>
              <a:t> beboerne ikke påføres </a:t>
            </a:r>
            <a:r>
              <a:rPr lang="da-DK" dirty="0" smtClean="0"/>
              <a:t>støjgener</a:t>
            </a:r>
            <a:endParaRPr lang="da-DK" dirty="0"/>
          </a:p>
          <a:p>
            <a:pPr marL="0" indent="0">
              <a:buNone/>
            </a:pPr>
            <a:r>
              <a:rPr lang="da-DK" dirty="0"/>
              <a:t> </a:t>
            </a:r>
            <a:r>
              <a:rPr lang="da-DK" dirty="0" smtClean="0"/>
              <a:t>- at </a:t>
            </a:r>
            <a:r>
              <a:rPr lang="da-DK" dirty="0"/>
              <a:t>vi får et sammenhængende og levedygtigt </a:t>
            </a:r>
            <a:r>
              <a:rPr lang="da-DK" dirty="0" smtClean="0"/>
              <a:t>butiksmiljø</a:t>
            </a:r>
            <a:endParaRPr lang="da-DK" dirty="0"/>
          </a:p>
          <a:p>
            <a:pPr marL="0" indent="0">
              <a:buNone/>
            </a:pPr>
            <a:r>
              <a:rPr lang="da-DK" dirty="0"/>
              <a:t> </a:t>
            </a:r>
            <a:r>
              <a:rPr lang="da-DK" dirty="0" smtClean="0"/>
              <a:t>- at</a:t>
            </a:r>
            <a:r>
              <a:rPr lang="da-DK" dirty="0"/>
              <a:t> der bliver åbnet muligheder for aktiviteter for områdets </a:t>
            </a:r>
            <a:r>
              <a:rPr lang="da-DK" dirty="0" smtClean="0"/>
              <a:t>beboere</a:t>
            </a:r>
            <a:endParaRPr lang="da-DK" dirty="0"/>
          </a:p>
          <a:p>
            <a:pPr marL="0" indent="0">
              <a:buNone/>
            </a:pPr>
            <a:r>
              <a:rPr lang="da-DK" dirty="0"/>
              <a:t> </a:t>
            </a:r>
            <a:r>
              <a:rPr lang="da-DK" dirty="0" smtClean="0"/>
              <a:t>- at</a:t>
            </a:r>
            <a:r>
              <a:rPr lang="da-DK" dirty="0"/>
              <a:t> </a:t>
            </a:r>
            <a:r>
              <a:rPr lang="da-DK" dirty="0" smtClean="0"/>
              <a:t>nybyggeriet bliver en</a:t>
            </a:r>
            <a:r>
              <a:rPr lang="da-DK" dirty="0"/>
              <a:t> attraktion for det miljø, der eksisterer i </a:t>
            </a:r>
            <a:r>
              <a:rPr lang="da-DK" dirty="0" smtClean="0"/>
              <a:t>Sorgenfri</a:t>
            </a:r>
          </a:p>
          <a:p>
            <a:pPr marL="0" indent="0">
              <a:buNone/>
            </a:pPr>
            <a:endParaRPr lang="da-DK" b="1" dirty="0"/>
          </a:p>
          <a:p>
            <a:pPr marL="0" indent="0">
              <a:buNone/>
            </a:pPr>
            <a:r>
              <a:rPr lang="da-DK" b="1" dirty="0" smtClean="0"/>
              <a:t> - men i dag er det også Jeres tur til at bidrage med kommentarer og forhold, som vi skal tage med i den videre dialog med kommunen!</a:t>
            </a:r>
            <a:endParaRPr lang="da-DK" b="1" dirty="0"/>
          </a:p>
        </p:txBody>
      </p:sp>
    </p:spTree>
    <p:extLst>
      <p:ext uri="{BB962C8B-B14F-4D97-AF65-F5344CB8AC3E}">
        <p14:creationId xmlns:p14="http://schemas.microsoft.com/office/powerpoint/2010/main" val="396260129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b="1" dirty="0"/>
              <a:t>Hvad mener vi med bæredygtighed?</a:t>
            </a:r>
            <a:r>
              <a:rPr lang="da-DK" dirty="0"/>
              <a:t/>
            </a:r>
            <a:br>
              <a:rPr lang="da-DK" dirty="0"/>
            </a:br>
            <a:endParaRPr lang="da-DK" dirty="0"/>
          </a:p>
        </p:txBody>
      </p:sp>
      <p:sp>
        <p:nvSpPr>
          <p:cNvPr id="3" name="Pladsholder til indhold 2"/>
          <p:cNvSpPr>
            <a:spLocks noGrp="1"/>
          </p:cNvSpPr>
          <p:nvPr>
            <p:ph idx="1"/>
          </p:nvPr>
        </p:nvSpPr>
        <p:spPr/>
        <p:txBody>
          <a:bodyPr/>
          <a:lstStyle/>
          <a:p>
            <a:r>
              <a:rPr lang="da-DK" dirty="0"/>
              <a:t>skabe </a:t>
            </a:r>
            <a:r>
              <a:rPr lang="da-DK" dirty="0" smtClean="0"/>
              <a:t>ramme </a:t>
            </a:r>
            <a:r>
              <a:rPr lang="da-DK" dirty="0"/>
              <a:t>om et sundt og godt liv med nærhed til stedet og til byen omkring os </a:t>
            </a:r>
            <a:endParaRPr lang="da-DK" dirty="0" smtClean="0"/>
          </a:p>
          <a:p>
            <a:endParaRPr lang="da-DK" dirty="0" smtClean="0"/>
          </a:p>
          <a:p>
            <a:r>
              <a:rPr lang="da-DK" dirty="0" smtClean="0"/>
              <a:t>Fælleshus/-rum </a:t>
            </a:r>
            <a:r>
              <a:rPr lang="da-DK" dirty="0"/>
              <a:t>til sociale </a:t>
            </a:r>
            <a:r>
              <a:rPr lang="da-DK" dirty="0" smtClean="0"/>
              <a:t>aktiviteter, møderum </a:t>
            </a:r>
            <a:r>
              <a:rPr lang="da-DK" dirty="0"/>
              <a:t>og </a:t>
            </a:r>
            <a:r>
              <a:rPr lang="da-DK" dirty="0" smtClean="0"/>
              <a:t>gæsterum</a:t>
            </a:r>
          </a:p>
          <a:p>
            <a:endParaRPr lang="da-DK" dirty="0"/>
          </a:p>
          <a:p>
            <a:endParaRPr lang="da-DK" dirty="0" smtClean="0"/>
          </a:p>
          <a:p>
            <a:endParaRPr lang="da-DK" dirty="0"/>
          </a:p>
        </p:txBody>
      </p:sp>
    </p:spTree>
    <p:extLst>
      <p:ext uri="{BB962C8B-B14F-4D97-AF65-F5344CB8AC3E}">
        <p14:creationId xmlns:p14="http://schemas.microsoft.com/office/powerpoint/2010/main" val="213004471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b="1" dirty="0"/>
              <a:t>Hvem er vi</a:t>
            </a:r>
            <a:r>
              <a:rPr lang="da-DK" b="1" dirty="0" smtClean="0"/>
              <a:t>?</a:t>
            </a:r>
            <a:endParaRPr lang="da-DK" dirty="0"/>
          </a:p>
        </p:txBody>
      </p:sp>
      <p:sp>
        <p:nvSpPr>
          <p:cNvPr id="3" name="Pladsholder til indhold 2"/>
          <p:cNvSpPr>
            <a:spLocks noGrp="1"/>
          </p:cNvSpPr>
          <p:nvPr>
            <p:ph idx="1"/>
          </p:nvPr>
        </p:nvSpPr>
        <p:spPr/>
        <p:txBody>
          <a:bodyPr/>
          <a:lstStyle/>
          <a:p>
            <a:r>
              <a:rPr lang="da-DK" dirty="0"/>
              <a:t>en gruppe </a:t>
            </a:r>
            <a:r>
              <a:rPr lang="da-DK" dirty="0" smtClean="0"/>
              <a:t>der p.t. består </a:t>
            </a:r>
            <a:r>
              <a:rPr lang="da-DK" dirty="0"/>
              <a:t>af 14 ressourcestærke personer, der alle er aktive og engageret i </a:t>
            </a:r>
            <a:r>
              <a:rPr lang="da-DK" dirty="0" smtClean="0"/>
              <a:t>samfunds- </a:t>
            </a:r>
            <a:r>
              <a:rPr lang="da-DK" dirty="0"/>
              <a:t>og </a:t>
            </a:r>
            <a:r>
              <a:rPr lang="da-DK" dirty="0" smtClean="0"/>
              <a:t>kulturaktiviteter</a:t>
            </a:r>
            <a:endParaRPr lang="da-DK" dirty="0"/>
          </a:p>
          <a:p>
            <a:r>
              <a:rPr lang="da-DK" dirty="0"/>
              <a:t>+60 årige med en blanding af pensionister og personer, der fortsat deltager aktivt i </a:t>
            </a:r>
            <a:r>
              <a:rPr lang="da-DK" dirty="0" smtClean="0"/>
              <a:t>arbejdslivet</a:t>
            </a:r>
          </a:p>
          <a:p>
            <a:r>
              <a:rPr lang="da-DK" dirty="0" smtClean="0"/>
              <a:t>de </a:t>
            </a:r>
            <a:r>
              <a:rPr lang="da-DK" dirty="0"/>
              <a:t>fleste af os bor i egen bolig i København og Nordsjælland</a:t>
            </a:r>
          </a:p>
        </p:txBody>
      </p:sp>
    </p:spTree>
    <p:extLst>
      <p:ext uri="{BB962C8B-B14F-4D97-AF65-F5344CB8AC3E}">
        <p14:creationId xmlns:p14="http://schemas.microsoft.com/office/powerpoint/2010/main" val="42992295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Hvilken slags bofællesskab?</a:t>
            </a:r>
            <a:endParaRPr lang="da-DK" dirty="0"/>
          </a:p>
        </p:txBody>
      </p:sp>
      <p:sp>
        <p:nvSpPr>
          <p:cNvPr id="3" name="Pladsholder til indhold 2"/>
          <p:cNvSpPr>
            <a:spLocks noGrp="1"/>
          </p:cNvSpPr>
          <p:nvPr>
            <p:ph idx="1"/>
          </p:nvPr>
        </p:nvSpPr>
        <p:spPr/>
        <p:txBody>
          <a:bodyPr/>
          <a:lstStyle/>
          <a:p>
            <a:r>
              <a:rPr lang="da-DK" dirty="0" smtClean="0"/>
              <a:t>Seniorbofællesskab, men meget gerne i  bebyggelse med andre aldersklasser</a:t>
            </a:r>
          </a:p>
          <a:p>
            <a:r>
              <a:rPr lang="da-DK" dirty="0" smtClean="0"/>
              <a:t>Leje-, andels- eller ejerbolig</a:t>
            </a:r>
          </a:p>
          <a:p>
            <a:endParaRPr lang="da-DK" dirty="0"/>
          </a:p>
          <a:p>
            <a:endParaRPr lang="da-DK" dirty="0" smtClean="0"/>
          </a:p>
          <a:p>
            <a:endParaRPr lang="da-DK" dirty="0" smtClean="0"/>
          </a:p>
          <a:p>
            <a:endParaRPr lang="da-DK" dirty="0"/>
          </a:p>
        </p:txBody>
      </p:sp>
    </p:spTree>
    <p:extLst>
      <p:ext uri="{BB962C8B-B14F-4D97-AF65-F5344CB8AC3E}">
        <p14:creationId xmlns:p14="http://schemas.microsoft.com/office/powerpoint/2010/main" val="371413647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768304" y="3047999"/>
            <a:ext cx="5105400" cy="1143001"/>
          </a:xfrm>
        </p:spPr>
        <p:txBody>
          <a:bodyPr>
            <a:normAutofit fontScale="90000"/>
          </a:bodyPr>
          <a:lstStyle/>
          <a:p>
            <a:pPr marL="0" indent="0"/>
            <a:r>
              <a:rPr lang="da-DK" dirty="0"/>
              <a:t>Hvad ønsker vi os af et nyt Sorgenfri?</a:t>
            </a:r>
          </a:p>
        </p:txBody>
      </p:sp>
    </p:spTree>
    <p:extLst>
      <p:ext uri="{BB962C8B-B14F-4D97-AF65-F5344CB8AC3E}">
        <p14:creationId xmlns:p14="http://schemas.microsoft.com/office/powerpoint/2010/main" val="15668398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Vores Sorgenfri har fra starten sat </a:t>
            </a:r>
            <a:r>
              <a:rPr lang="da-DK" b="1" dirty="0"/>
              <a:t>fire</a:t>
            </a:r>
            <a:r>
              <a:rPr lang="da-DK" dirty="0"/>
              <a:t> klare </a:t>
            </a:r>
            <a:r>
              <a:rPr lang="da-DK" dirty="0" err="1"/>
              <a:t>mål</a:t>
            </a:r>
            <a:r>
              <a:rPr lang="da-DK" dirty="0"/>
              <a:t> for udviklingen af Sorgenfri </a:t>
            </a:r>
          </a:p>
        </p:txBody>
      </p:sp>
      <p:sp>
        <p:nvSpPr>
          <p:cNvPr id="3" name="Pladsholder til indhold 2"/>
          <p:cNvSpPr>
            <a:spLocks noGrp="1"/>
          </p:cNvSpPr>
          <p:nvPr>
            <p:ph idx="1"/>
          </p:nvPr>
        </p:nvSpPr>
        <p:spPr>
          <a:xfrm>
            <a:off x="457200" y="1828800"/>
            <a:ext cx="8229600" cy="4297363"/>
          </a:xfrm>
        </p:spPr>
        <p:txBody>
          <a:bodyPr>
            <a:normAutofit/>
          </a:bodyPr>
          <a:lstStyle/>
          <a:p>
            <a:pPr marL="228600" lvl="1" indent="0">
              <a:buNone/>
            </a:pPr>
            <a:r>
              <a:rPr lang="da-DK" dirty="0" smtClean="0"/>
              <a:t>	Sorgenfri </a:t>
            </a:r>
            <a:r>
              <a:rPr lang="da-DK" dirty="0"/>
              <a:t>skal ses som en helhed. Lyngby-Taarbæk Kommune bør </a:t>
            </a:r>
            <a:r>
              <a:rPr lang="da-DK" dirty="0" smtClean="0"/>
              <a:t>	udarbejde </a:t>
            </a:r>
            <a:r>
              <a:rPr lang="da-DK" dirty="0"/>
              <a:t>en helhedsplan for Sorgenfri Torv syd og nord, </a:t>
            </a:r>
            <a:r>
              <a:rPr lang="da-DK" dirty="0" smtClean="0"/>
              <a:t>	politigrunden</a:t>
            </a:r>
            <a:r>
              <a:rPr lang="da-DK" dirty="0"/>
              <a:t>, pendlerparkeringspladsen ved Q8 og Skovbrynet 2-24. </a:t>
            </a:r>
            <a:r>
              <a:rPr lang="da-DK" dirty="0" smtClean="0"/>
              <a:t>	Derved </a:t>
            </a:r>
            <a:r>
              <a:rPr lang="da-DK" dirty="0"/>
              <a:t>sikres sammenhængskraften i </a:t>
            </a:r>
            <a:r>
              <a:rPr lang="da-DK" dirty="0" err="1"/>
              <a:t>området</a:t>
            </a:r>
            <a:r>
              <a:rPr lang="da-DK" dirty="0"/>
              <a:t> og muligheden for at </a:t>
            </a:r>
            <a:r>
              <a:rPr lang="da-DK" dirty="0" smtClean="0"/>
              <a:t>	overskue </a:t>
            </a:r>
            <a:r>
              <a:rPr lang="da-DK" dirty="0"/>
              <a:t>behovet for infrastruktur samt miljømæssige- og sociale </a:t>
            </a:r>
            <a:r>
              <a:rPr lang="da-DK" dirty="0" smtClean="0"/>
              <a:t>	konsekvenser</a:t>
            </a:r>
            <a:r>
              <a:rPr lang="da-DK" dirty="0"/>
              <a:t>. </a:t>
            </a:r>
          </a:p>
        </p:txBody>
      </p:sp>
      <p:sp>
        <p:nvSpPr>
          <p:cNvPr id="5" name="Tekstfelt 4"/>
          <p:cNvSpPr txBox="1"/>
          <p:nvPr/>
        </p:nvSpPr>
        <p:spPr>
          <a:xfrm>
            <a:off x="381000" y="2057400"/>
            <a:ext cx="818353" cy="1862048"/>
          </a:xfrm>
          <a:prstGeom prst="rect">
            <a:avLst/>
          </a:prstGeom>
          <a:noFill/>
        </p:spPr>
        <p:txBody>
          <a:bodyPr wrap="none" rtlCol="0">
            <a:spAutoFit/>
          </a:bodyPr>
          <a:lstStyle/>
          <a:p>
            <a:r>
              <a:rPr lang="da-DK" sz="11500" dirty="0" smtClean="0"/>
              <a:t>1</a:t>
            </a:r>
            <a:endParaRPr lang="da-DK" sz="11500" dirty="0"/>
          </a:p>
        </p:txBody>
      </p:sp>
    </p:spTree>
    <p:extLst>
      <p:ext uri="{BB962C8B-B14F-4D97-AF65-F5344CB8AC3E}">
        <p14:creationId xmlns:p14="http://schemas.microsoft.com/office/powerpoint/2010/main" val="159449778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Vores Sorgenfri har fra starten sat </a:t>
            </a:r>
            <a:r>
              <a:rPr lang="da-DK" dirty="0"/>
              <a:t>fire klare </a:t>
            </a:r>
            <a:r>
              <a:rPr lang="da-DK" dirty="0" err="1"/>
              <a:t>mål</a:t>
            </a:r>
            <a:r>
              <a:rPr lang="da-DK" dirty="0"/>
              <a:t> for udviklingen af Sorgenfri </a:t>
            </a:r>
          </a:p>
        </p:txBody>
      </p:sp>
      <p:sp>
        <p:nvSpPr>
          <p:cNvPr id="3" name="Pladsholder til indhold 2"/>
          <p:cNvSpPr>
            <a:spLocks noGrp="1"/>
          </p:cNvSpPr>
          <p:nvPr>
            <p:ph idx="1"/>
          </p:nvPr>
        </p:nvSpPr>
        <p:spPr>
          <a:xfrm>
            <a:off x="457200" y="1828800"/>
            <a:ext cx="8229600" cy="4297363"/>
          </a:xfrm>
        </p:spPr>
        <p:txBody>
          <a:bodyPr>
            <a:normAutofit/>
          </a:bodyPr>
          <a:lstStyle/>
          <a:p>
            <a:pPr marL="228600" lvl="1" indent="0">
              <a:buNone/>
            </a:pPr>
            <a:r>
              <a:rPr lang="da-DK" dirty="0"/>
              <a:t>	</a:t>
            </a:r>
            <a:r>
              <a:rPr lang="da-DK" dirty="0" smtClean="0"/>
              <a:t>Natur</a:t>
            </a:r>
            <a:r>
              <a:rPr lang="da-DK" dirty="0"/>
              <a:t>, landskab, søer og det byggede areal skal tilsammen skabe den </a:t>
            </a:r>
            <a:r>
              <a:rPr lang="da-DK" dirty="0" smtClean="0"/>
              <a:t>	sociale </a:t>
            </a:r>
            <a:r>
              <a:rPr lang="da-DK" dirty="0"/>
              <a:t>og </a:t>
            </a:r>
            <a:r>
              <a:rPr lang="da-DK" dirty="0" smtClean="0"/>
              <a:t>sundhedsmæssige </a:t>
            </a:r>
            <a:r>
              <a:rPr lang="da-DK" dirty="0"/>
              <a:t>bæredygtighed, der medfører </a:t>
            </a:r>
            <a:r>
              <a:rPr lang="da-DK" dirty="0" smtClean="0"/>
              <a:t>	livskvalitet</a:t>
            </a:r>
            <a:r>
              <a:rPr lang="da-DK" dirty="0"/>
              <a:t>, læring, sundhed og herlighedsværdi. </a:t>
            </a:r>
            <a:r>
              <a:rPr lang="da-DK" dirty="0" smtClean="0"/>
              <a:t>Beboere</a:t>
            </a:r>
            <a:r>
              <a:rPr lang="da-DK" dirty="0"/>
              <a:t>, bygherrer </a:t>
            </a:r>
            <a:r>
              <a:rPr lang="da-DK" dirty="0" smtClean="0"/>
              <a:t>	og </a:t>
            </a:r>
            <a:r>
              <a:rPr lang="da-DK" dirty="0"/>
              <a:t>Lyngby-Taarbæk Kommune skal deltage aktivt for at videreudvikle </a:t>
            </a:r>
            <a:r>
              <a:rPr lang="da-DK" dirty="0" smtClean="0"/>
              <a:t>	de arkitektoniske </a:t>
            </a:r>
            <a:r>
              <a:rPr lang="da-DK" dirty="0"/>
              <a:t>rammer for udviklingen af fællesskaber, aktiviteter </a:t>
            </a:r>
            <a:r>
              <a:rPr lang="da-DK" dirty="0" smtClean="0"/>
              <a:t>	og </a:t>
            </a:r>
            <a:r>
              <a:rPr lang="da-DK" dirty="0"/>
              <a:t>trivsel. </a:t>
            </a:r>
          </a:p>
        </p:txBody>
      </p:sp>
      <p:sp>
        <p:nvSpPr>
          <p:cNvPr id="4" name="Tekstfelt 3"/>
          <p:cNvSpPr txBox="1"/>
          <p:nvPr/>
        </p:nvSpPr>
        <p:spPr>
          <a:xfrm>
            <a:off x="381000" y="2057400"/>
            <a:ext cx="1008459" cy="1862048"/>
          </a:xfrm>
          <a:prstGeom prst="rect">
            <a:avLst/>
          </a:prstGeom>
          <a:noFill/>
        </p:spPr>
        <p:txBody>
          <a:bodyPr wrap="none" rtlCol="0">
            <a:spAutoFit/>
          </a:bodyPr>
          <a:lstStyle/>
          <a:p>
            <a:r>
              <a:rPr lang="da-DK" sz="11500" dirty="0"/>
              <a:t>2</a:t>
            </a:r>
          </a:p>
        </p:txBody>
      </p:sp>
    </p:spTree>
    <p:extLst>
      <p:ext uri="{BB962C8B-B14F-4D97-AF65-F5344CB8AC3E}">
        <p14:creationId xmlns:p14="http://schemas.microsoft.com/office/powerpoint/2010/main" val="185464011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Vores Sorgenfri har fra starten sat </a:t>
            </a:r>
            <a:r>
              <a:rPr lang="da-DK" dirty="0"/>
              <a:t>fire klare </a:t>
            </a:r>
            <a:r>
              <a:rPr lang="da-DK" dirty="0" err="1"/>
              <a:t>mål</a:t>
            </a:r>
            <a:r>
              <a:rPr lang="da-DK" dirty="0"/>
              <a:t> for udviklingen af Sorgenfri </a:t>
            </a:r>
          </a:p>
        </p:txBody>
      </p:sp>
      <p:sp>
        <p:nvSpPr>
          <p:cNvPr id="3" name="Pladsholder til indhold 2"/>
          <p:cNvSpPr>
            <a:spLocks noGrp="1"/>
          </p:cNvSpPr>
          <p:nvPr>
            <p:ph idx="1"/>
          </p:nvPr>
        </p:nvSpPr>
        <p:spPr>
          <a:xfrm>
            <a:off x="457200" y="1828800"/>
            <a:ext cx="8229600" cy="4297363"/>
          </a:xfrm>
        </p:spPr>
        <p:txBody>
          <a:bodyPr>
            <a:normAutofit/>
          </a:bodyPr>
          <a:lstStyle/>
          <a:p>
            <a:pPr marL="0" indent="0">
              <a:buNone/>
            </a:pPr>
            <a:r>
              <a:rPr lang="da-DK" dirty="0"/>
              <a:t>	</a:t>
            </a:r>
            <a:r>
              <a:rPr lang="da-DK" dirty="0" smtClean="0"/>
              <a:t>Vi </a:t>
            </a:r>
            <a:r>
              <a:rPr lang="da-DK" dirty="0"/>
              <a:t>arbejder for miljømæssig bæredygtighed, </a:t>
            </a:r>
            <a:r>
              <a:rPr lang="da-DK" dirty="0" err="1"/>
              <a:t>således</a:t>
            </a:r>
            <a:r>
              <a:rPr lang="da-DK" dirty="0"/>
              <a:t> at nyt </a:t>
            </a:r>
            <a:r>
              <a:rPr lang="da-DK" dirty="0" smtClean="0"/>
              <a:t>	byggeri </a:t>
            </a:r>
            <a:r>
              <a:rPr lang="da-DK" dirty="0"/>
              <a:t>er CO2-neutralt og </a:t>
            </a:r>
            <a:r>
              <a:rPr lang="da-DK" dirty="0" smtClean="0"/>
              <a:t>anvender </a:t>
            </a:r>
            <a:r>
              <a:rPr lang="da-DK" dirty="0"/>
              <a:t>den mest avancerede </a:t>
            </a:r>
            <a:r>
              <a:rPr lang="da-DK" dirty="0" smtClean="0"/>
              <a:t>	teknologi </a:t>
            </a:r>
            <a:r>
              <a:rPr lang="da-DK" dirty="0"/>
              <a:t>for sikring mod klimaændringer. </a:t>
            </a:r>
          </a:p>
          <a:p>
            <a:pPr marL="0" indent="0">
              <a:buNone/>
            </a:pPr>
            <a:r>
              <a:rPr lang="da-DK" dirty="0" smtClean="0"/>
              <a:t>	</a:t>
            </a:r>
          </a:p>
          <a:p>
            <a:pPr marL="0" indent="0">
              <a:buNone/>
            </a:pPr>
            <a:r>
              <a:rPr lang="da-DK" dirty="0"/>
              <a:t>	</a:t>
            </a:r>
            <a:r>
              <a:rPr lang="da-DK" dirty="0" smtClean="0"/>
              <a:t>Sorgenfri </a:t>
            </a:r>
            <a:r>
              <a:rPr lang="da-DK" dirty="0"/>
              <a:t>skal være bæredygtigt i økonomisk forstand med et </a:t>
            </a:r>
            <a:r>
              <a:rPr lang="da-DK" dirty="0" smtClean="0"/>
              <a:t>	højt </a:t>
            </a:r>
            <a:r>
              <a:rPr lang="da-DK" dirty="0"/>
              <a:t>kvalitetsniveau tilpasset lokale </a:t>
            </a:r>
            <a:r>
              <a:rPr lang="da-DK" dirty="0" smtClean="0"/>
              <a:t>behov, </a:t>
            </a:r>
            <a:r>
              <a:rPr lang="da-DK" dirty="0"/>
              <a:t>men set i </a:t>
            </a:r>
            <a:r>
              <a:rPr lang="da-DK" dirty="0" smtClean="0"/>
              <a:t>	sammenhæng </a:t>
            </a:r>
            <a:r>
              <a:rPr lang="da-DK" dirty="0"/>
              <a:t>med vore </a:t>
            </a:r>
            <a:r>
              <a:rPr lang="da-DK" dirty="0" err="1"/>
              <a:t>nærområder</a:t>
            </a:r>
            <a:r>
              <a:rPr lang="da-DK" dirty="0" smtClean="0"/>
              <a:t>.</a:t>
            </a:r>
            <a:endParaRPr lang="da-DK" dirty="0"/>
          </a:p>
        </p:txBody>
      </p:sp>
      <p:sp>
        <p:nvSpPr>
          <p:cNvPr id="4" name="Tekstfelt 3"/>
          <p:cNvSpPr txBox="1"/>
          <p:nvPr/>
        </p:nvSpPr>
        <p:spPr>
          <a:xfrm>
            <a:off x="381000" y="1295400"/>
            <a:ext cx="998378" cy="1862048"/>
          </a:xfrm>
          <a:prstGeom prst="rect">
            <a:avLst/>
          </a:prstGeom>
          <a:noFill/>
        </p:spPr>
        <p:txBody>
          <a:bodyPr wrap="none" rtlCol="0">
            <a:spAutoFit/>
          </a:bodyPr>
          <a:lstStyle/>
          <a:p>
            <a:r>
              <a:rPr lang="da-DK" sz="11500" dirty="0"/>
              <a:t>3</a:t>
            </a:r>
          </a:p>
        </p:txBody>
      </p:sp>
      <p:sp>
        <p:nvSpPr>
          <p:cNvPr id="5" name="Tekstfelt 4"/>
          <p:cNvSpPr txBox="1"/>
          <p:nvPr/>
        </p:nvSpPr>
        <p:spPr>
          <a:xfrm>
            <a:off x="353780" y="3200400"/>
            <a:ext cx="1017820" cy="1862048"/>
          </a:xfrm>
          <a:prstGeom prst="rect">
            <a:avLst/>
          </a:prstGeom>
          <a:noFill/>
        </p:spPr>
        <p:txBody>
          <a:bodyPr wrap="none" rtlCol="0">
            <a:spAutoFit/>
          </a:bodyPr>
          <a:lstStyle/>
          <a:p>
            <a:r>
              <a:rPr lang="da-DK" sz="11500" dirty="0"/>
              <a:t>4</a:t>
            </a:r>
          </a:p>
        </p:txBody>
      </p:sp>
    </p:spTree>
    <p:extLst>
      <p:ext uri="{BB962C8B-B14F-4D97-AF65-F5344CB8AC3E}">
        <p14:creationId xmlns:p14="http://schemas.microsoft.com/office/powerpoint/2010/main" val="145286430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I hvilket omfang er de oprindelige mål imødekommet?</a:t>
            </a:r>
            <a:endParaRPr lang="da-DK" dirty="0"/>
          </a:p>
        </p:txBody>
      </p:sp>
      <p:sp>
        <p:nvSpPr>
          <p:cNvPr id="3" name="Pladsholder til indhold 2"/>
          <p:cNvSpPr>
            <a:spLocks noGrp="1"/>
          </p:cNvSpPr>
          <p:nvPr>
            <p:ph idx="1"/>
          </p:nvPr>
        </p:nvSpPr>
        <p:spPr/>
        <p:txBody>
          <a:bodyPr/>
          <a:lstStyle/>
          <a:p>
            <a:pPr marL="457200" indent="-457200">
              <a:buFont typeface="+mj-lt"/>
              <a:buAutoNum type="arabicPeriod"/>
            </a:pPr>
            <a:r>
              <a:rPr lang="da-DK" dirty="0" smtClean="0"/>
              <a:t>Sammenhængskraft i udviklingen gennem helhedsplan?</a:t>
            </a:r>
          </a:p>
          <a:p>
            <a:pPr marL="457200" indent="-457200">
              <a:buFont typeface="+mj-lt"/>
              <a:buAutoNum type="arabicPeriod"/>
            </a:pPr>
            <a:r>
              <a:rPr lang="da-DK" dirty="0" smtClean="0"/>
              <a:t>Gode arkitektoniske </a:t>
            </a:r>
            <a:r>
              <a:rPr lang="da-DK" dirty="0"/>
              <a:t>rammer for udviklingen af fællesskaber, aktiviteter og </a:t>
            </a:r>
            <a:r>
              <a:rPr lang="da-DK" dirty="0" smtClean="0"/>
              <a:t>trivsel</a:t>
            </a:r>
            <a:endParaRPr lang="da-DK" dirty="0"/>
          </a:p>
          <a:p>
            <a:pPr marL="457200" indent="-457200">
              <a:buFont typeface="+mj-lt"/>
              <a:buAutoNum type="arabicPeriod"/>
            </a:pPr>
            <a:r>
              <a:rPr lang="da-DK" dirty="0" smtClean="0"/>
              <a:t>Miljømæssig bæredygtighed</a:t>
            </a:r>
          </a:p>
          <a:p>
            <a:pPr marL="457200" indent="-457200">
              <a:buFont typeface="+mj-lt"/>
              <a:buAutoNum type="arabicPeriod"/>
            </a:pPr>
            <a:r>
              <a:rPr lang="da-DK" dirty="0" smtClean="0"/>
              <a:t>Højt </a:t>
            </a:r>
            <a:r>
              <a:rPr lang="da-DK" dirty="0"/>
              <a:t>kvalitetsniveau tilpasset lokale behov</a:t>
            </a:r>
          </a:p>
          <a:p>
            <a:endParaRPr lang="da-DK" dirty="0" smtClean="0"/>
          </a:p>
          <a:p>
            <a:endParaRPr lang="da-DK" dirty="0"/>
          </a:p>
        </p:txBody>
      </p:sp>
      <p:sp>
        <p:nvSpPr>
          <p:cNvPr id="4" name="Tekstfelt 3"/>
          <p:cNvSpPr txBox="1"/>
          <p:nvPr/>
        </p:nvSpPr>
        <p:spPr>
          <a:xfrm>
            <a:off x="457200" y="4876800"/>
            <a:ext cx="8229600" cy="369332"/>
          </a:xfrm>
          <a:prstGeom prst="rect">
            <a:avLst/>
          </a:prstGeom>
          <a:noFill/>
        </p:spPr>
        <p:txBody>
          <a:bodyPr wrap="square" rtlCol="0">
            <a:spAutoFit/>
          </a:bodyPr>
          <a:lstStyle/>
          <a:p>
            <a:r>
              <a:rPr lang="da-DK" dirty="0" smtClean="0"/>
              <a:t>Lad os tage dem ét for ét</a:t>
            </a:r>
            <a:r>
              <a:rPr lang="is-IS" dirty="0" smtClean="0"/>
              <a:t>….</a:t>
            </a:r>
            <a:endParaRPr lang="da-DK" dirty="0"/>
          </a:p>
        </p:txBody>
      </p:sp>
    </p:spTree>
    <p:extLst>
      <p:ext uri="{BB962C8B-B14F-4D97-AF65-F5344CB8AC3E}">
        <p14:creationId xmlns:p14="http://schemas.microsoft.com/office/powerpoint/2010/main" val="262919181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I hvilket omfang er de oprindelige mål imødekommet?</a:t>
            </a:r>
            <a:endParaRPr lang="da-DK" dirty="0"/>
          </a:p>
        </p:txBody>
      </p:sp>
      <p:sp>
        <p:nvSpPr>
          <p:cNvPr id="3" name="Pladsholder til indhold 2"/>
          <p:cNvSpPr>
            <a:spLocks noGrp="1"/>
          </p:cNvSpPr>
          <p:nvPr>
            <p:ph idx="1"/>
          </p:nvPr>
        </p:nvSpPr>
        <p:spPr/>
        <p:txBody>
          <a:bodyPr/>
          <a:lstStyle/>
          <a:p>
            <a:pPr marL="457200" indent="-457200">
              <a:buFont typeface="+mj-lt"/>
              <a:buAutoNum type="arabicPeriod"/>
            </a:pPr>
            <a:r>
              <a:rPr lang="da-DK" dirty="0" smtClean="0"/>
              <a:t>Sammenhængskraft i udviklingen gennem helhedsplan?</a:t>
            </a:r>
          </a:p>
          <a:p>
            <a:pPr lvl="1"/>
            <a:r>
              <a:rPr lang="da-DK" i="1" dirty="0"/>
              <a:t>På mødet med Sofia Osmani afviste hun, at der kunne udarbejdes en helhedsplan, fordi man på Skovbrynet 2-24 ikke er nær så langt i planprocessen som på de øvrige torve. </a:t>
            </a:r>
            <a:endParaRPr lang="da-DK" i="1" dirty="0" smtClean="0"/>
          </a:p>
          <a:p>
            <a:pPr lvl="1"/>
            <a:endParaRPr lang="da-DK" i="1" dirty="0"/>
          </a:p>
          <a:p>
            <a:pPr lvl="1"/>
            <a:r>
              <a:rPr lang="da-DK" i="1" dirty="0" smtClean="0"/>
              <a:t>Det </a:t>
            </a:r>
            <a:r>
              <a:rPr lang="da-DK" i="1" dirty="0"/>
              <a:t>er en forklaring, men overordnet set, er det vel næppe acceptabelt for områdets fremtid?</a:t>
            </a:r>
          </a:p>
          <a:p>
            <a:pPr lvl="1"/>
            <a:endParaRPr lang="da-DK" dirty="0" smtClean="0"/>
          </a:p>
          <a:p>
            <a:endParaRPr lang="da-DK" dirty="0"/>
          </a:p>
        </p:txBody>
      </p:sp>
    </p:spTree>
    <p:extLst>
      <p:ext uri="{BB962C8B-B14F-4D97-AF65-F5344CB8AC3E}">
        <p14:creationId xmlns:p14="http://schemas.microsoft.com/office/powerpoint/2010/main" val="248487953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I hvilket omfang er de oprindelige mål imødekommet?</a:t>
            </a:r>
            <a:endParaRPr lang="da-DK" dirty="0"/>
          </a:p>
        </p:txBody>
      </p:sp>
      <p:sp>
        <p:nvSpPr>
          <p:cNvPr id="3" name="Pladsholder til indhold 2"/>
          <p:cNvSpPr>
            <a:spLocks noGrp="1"/>
          </p:cNvSpPr>
          <p:nvPr>
            <p:ph idx="1"/>
          </p:nvPr>
        </p:nvSpPr>
        <p:spPr/>
        <p:txBody>
          <a:bodyPr>
            <a:normAutofit fontScale="85000" lnSpcReduction="10000"/>
          </a:bodyPr>
          <a:lstStyle/>
          <a:p>
            <a:pPr marL="457200" indent="-457200">
              <a:buAutoNum type="arabicPeriod" startAt="2"/>
            </a:pPr>
            <a:r>
              <a:rPr lang="da-DK" dirty="0" smtClean="0"/>
              <a:t>Gode arkitektoniske </a:t>
            </a:r>
            <a:r>
              <a:rPr lang="da-DK" dirty="0"/>
              <a:t>rammer for udviklingen af fællesskaber, </a:t>
            </a:r>
            <a:r>
              <a:rPr lang="da-DK" dirty="0" smtClean="0"/>
              <a:t>aktiviteter </a:t>
            </a:r>
            <a:r>
              <a:rPr lang="da-DK" dirty="0"/>
              <a:t>og </a:t>
            </a:r>
            <a:r>
              <a:rPr lang="da-DK" dirty="0" smtClean="0"/>
              <a:t>trivsel</a:t>
            </a:r>
          </a:p>
          <a:p>
            <a:pPr lvl="1"/>
            <a:r>
              <a:rPr lang="da-DK" i="1" dirty="0"/>
              <a:t>Det indebærer, at der er en egentlig oplevelse af centrum. Spørgsmålet er, om det kan opnås? På det nuværende Sorgenfri Torv har opsplitningen i Nord – og </a:t>
            </a:r>
            <a:r>
              <a:rPr lang="da-DK" i="1" dirty="0" err="1"/>
              <a:t>Sydtorv</a:t>
            </a:r>
            <a:r>
              <a:rPr lang="da-DK" i="1" dirty="0"/>
              <a:t> været fremført som problem, idet Hummeltoftevej er blevet oplevet som en barriere. Hvis både </a:t>
            </a:r>
            <a:r>
              <a:rPr lang="da-DK" i="1" dirty="0" err="1"/>
              <a:t>polititorvet</a:t>
            </a:r>
            <a:r>
              <a:rPr lang="da-DK" i="1" dirty="0"/>
              <a:t> og </a:t>
            </a:r>
            <a:r>
              <a:rPr lang="da-DK" i="1" dirty="0" err="1"/>
              <a:t>Sydtorvet</a:t>
            </a:r>
            <a:r>
              <a:rPr lang="da-DK" i="1" dirty="0"/>
              <a:t>, som er mere adskilte end den nuværende konstellation, skal være centre, svækkes oplevelsen af et centrum. Et yderligere eksempel er Virum Torv/</a:t>
            </a:r>
            <a:r>
              <a:rPr lang="da-DK" i="1" dirty="0" err="1"/>
              <a:t>Geels</a:t>
            </a:r>
            <a:r>
              <a:rPr lang="da-DK" i="1" dirty="0"/>
              <a:t> Plads, hvor handelsstandsforeningen klager over den manglende sammenhæng. Afstanden mellem forretninger og øvrige aktivitetsmuligheder skal derfor være lille. Vi ser meget gerne, at Sorgenfri gøres attraktiv ved at indrette faciliteter til mødeaktiviteter og andre udfoldelsesmuligheder for unge og ældre</a:t>
            </a:r>
          </a:p>
          <a:p>
            <a:pPr lvl="1"/>
            <a:endParaRPr lang="da-DK" dirty="0"/>
          </a:p>
          <a:p>
            <a:endParaRPr lang="da-DK" dirty="0" smtClean="0"/>
          </a:p>
          <a:p>
            <a:endParaRPr lang="da-DK" dirty="0"/>
          </a:p>
        </p:txBody>
      </p:sp>
    </p:spTree>
    <p:extLst>
      <p:ext uri="{BB962C8B-B14F-4D97-AF65-F5344CB8AC3E}">
        <p14:creationId xmlns:p14="http://schemas.microsoft.com/office/powerpoint/2010/main" val="190718881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Klip fra debatten om Sorgenfri </a:t>
            </a:r>
            <a:r>
              <a:rPr lang="da-DK" dirty="0" smtClean="0"/>
              <a:t>Torv</a:t>
            </a:r>
            <a:endParaRPr lang="da-DK" dirty="0"/>
          </a:p>
        </p:txBody>
      </p:sp>
      <p:sp>
        <p:nvSpPr>
          <p:cNvPr id="3" name="Pladsholder til indhold 2"/>
          <p:cNvSpPr>
            <a:spLocks noGrp="1"/>
          </p:cNvSpPr>
          <p:nvPr>
            <p:ph idx="1"/>
          </p:nvPr>
        </p:nvSpPr>
        <p:spPr/>
        <p:txBody>
          <a:bodyPr>
            <a:normAutofit fontScale="70000" lnSpcReduction="20000"/>
          </a:bodyPr>
          <a:lstStyle/>
          <a:p>
            <a:pPr marL="0" indent="0">
              <a:buNone/>
            </a:pPr>
            <a:r>
              <a:rPr lang="da-DK" dirty="0" smtClean="0"/>
              <a:t>Som </a:t>
            </a:r>
            <a:r>
              <a:rPr lang="da-DK" dirty="0"/>
              <a:t>svar </a:t>
            </a:r>
            <a:r>
              <a:rPr lang="da-DK" dirty="0" err="1"/>
              <a:t>pa</a:t>
            </a:r>
            <a:r>
              <a:rPr lang="da-DK" dirty="0"/>
              <a:t>̊ nogle af de </a:t>
            </a:r>
            <a:r>
              <a:rPr lang="da-DK" dirty="0" err="1"/>
              <a:t>spørgsmål</a:t>
            </a:r>
            <a:r>
              <a:rPr lang="da-DK" dirty="0"/>
              <a:t>, der er rejst omkring planerne i Sorgenfri et par kommentarer.</a:t>
            </a:r>
            <a:br>
              <a:rPr lang="da-DK" dirty="0"/>
            </a:br>
            <a:r>
              <a:rPr lang="da-DK" dirty="0"/>
              <a:t>Helt generelt handler det om at fremtidssikre bydelen. Det er et godt sted at bo, og det skal det blive ved med. </a:t>
            </a:r>
          </a:p>
          <a:p>
            <a:pPr marL="0" indent="0">
              <a:buNone/>
            </a:pPr>
            <a:r>
              <a:rPr lang="da-DK" dirty="0"/>
              <a:t>Det kræver gode boliger og gode muligheder for at kunne foretage lokale indkøb. Uanset hvad man mener om, hvordan det skal ske, kan vi næppe blive uenige om, at det kræver nye tiltag og bedre planlægning. </a:t>
            </a:r>
          </a:p>
          <a:p>
            <a:pPr marL="0" indent="0">
              <a:buNone/>
            </a:pPr>
            <a:r>
              <a:rPr lang="da-DK" dirty="0"/>
              <a:t>Det er Freja, der </a:t>
            </a:r>
            <a:r>
              <a:rPr lang="da-DK" dirty="0" err="1"/>
              <a:t>pt</a:t>
            </a:r>
            <a:r>
              <a:rPr lang="da-DK" dirty="0"/>
              <a:t> ejer politigrunden, og de har sammen med MT-Højgaard udviklet et projekt </a:t>
            </a:r>
            <a:r>
              <a:rPr lang="da-DK" dirty="0" err="1"/>
              <a:t>pa</a:t>
            </a:r>
            <a:r>
              <a:rPr lang="da-DK" dirty="0"/>
              <a:t>̊ baggrund af borgerhøringer og dialog med kommunen. Der vil blive en intensiv, yderligere dialog i forbindelse med </a:t>
            </a:r>
            <a:r>
              <a:rPr lang="da-DK" dirty="0" smtClean="0"/>
              <a:t>lokalplanerne</a:t>
            </a:r>
            <a:r>
              <a:rPr lang="da-DK" dirty="0"/>
              <a:t>. Det samme vil ske i forbindelse med Sorgenfri Torv. </a:t>
            </a:r>
          </a:p>
          <a:p>
            <a:pPr marL="0" indent="0">
              <a:buNone/>
            </a:pPr>
            <a:r>
              <a:rPr lang="da-DK" dirty="0"/>
              <a:t>Med hensyn til trafikken skal vi </a:t>
            </a:r>
            <a:r>
              <a:rPr lang="da-DK" dirty="0" err="1"/>
              <a:t>ogsa</a:t>
            </a:r>
            <a:r>
              <a:rPr lang="da-DK" dirty="0"/>
              <a:t>̊ her sikre en bedre løsning end i dag. Det arbejdes der </a:t>
            </a:r>
            <a:r>
              <a:rPr lang="da-DK" dirty="0" err="1"/>
              <a:t>hårdt</a:t>
            </a:r>
            <a:r>
              <a:rPr lang="da-DK" dirty="0"/>
              <a:t> </a:t>
            </a:r>
            <a:r>
              <a:rPr lang="da-DK" dirty="0" err="1"/>
              <a:t>pa</a:t>
            </a:r>
            <a:r>
              <a:rPr lang="da-DK" dirty="0"/>
              <a:t>̊, og det vil </a:t>
            </a:r>
            <a:r>
              <a:rPr lang="da-DK" dirty="0" err="1"/>
              <a:t>ogsa</a:t>
            </a:r>
            <a:r>
              <a:rPr lang="da-DK" dirty="0"/>
              <a:t>̊ blive en del af den fremtidige proces. </a:t>
            </a:r>
          </a:p>
          <a:p>
            <a:pPr marL="0" indent="0">
              <a:buNone/>
            </a:pPr>
            <a:r>
              <a:rPr lang="da-DK" dirty="0" err="1"/>
              <a:t>Målet</a:t>
            </a:r>
            <a:r>
              <a:rPr lang="da-DK" dirty="0"/>
              <a:t> er at skabe en bydel for fremtiden – for beboerne. Ikke for nogen som helst andre. Men det kræver, at vi tager fat sammen. Det gør vi </a:t>
            </a:r>
            <a:r>
              <a:rPr lang="da-DK" dirty="0" err="1"/>
              <a:t>sa</a:t>
            </a:r>
            <a:r>
              <a:rPr lang="da-DK" dirty="0"/>
              <a:t>̊ over det næste </a:t>
            </a:r>
            <a:r>
              <a:rPr lang="da-DK" dirty="0" err="1"/>
              <a:t>år</a:t>
            </a:r>
            <a:r>
              <a:rPr lang="da-DK" dirty="0"/>
              <a:t>. Indtil nu har borgerne sat klart præg </a:t>
            </a:r>
            <a:r>
              <a:rPr lang="da-DK" dirty="0" err="1"/>
              <a:t>pa</a:t>
            </a:r>
            <a:r>
              <a:rPr lang="da-DK" dirty="0"/>
              <a:t>̊ debatten. Der lyttes kan jeg love. Men en indsats mod tomme butikker, manglende sammenhæng i byrummet og en bedre </a:t>
            </a:r>
            <a:r>
              <a:rPr lang="da-DK" dirty="0" smtClean="0"/>
              <a:t>trafikafvikling </a:t>
            </a:r>
            <a:r>
              <a:rPr lang="da-DK" dirty="0"/>
              <a:t>er </a:t>
            </a:r>
            <a:r>
              <a:rPr lang="da-DK" dirty="0" smtClean="0"/>
              <a:t>nødvendig. </a:t>
            </a:r>
            <a:endParaRPr lang="da-DK" dirty="0"/>
          </a:p>
          <a:p>
            <a:pPr marL="0" indent="0">
              <a:buNone/>
            </a:pPr>
            <a:endParaRPr lang="da-DK" dirty="0"/>
          </a:p>
        </p:txBody>
      </p:sp>
      <p:sp>
        <p:nvSpPr>
          <p:cNvPr id="4" name="Tekstfelt 3"/>
          <p:cNvSpPr txBox="1"/>
          <p:nvPr/>
        </p:nvSpPr>
        <p:spPr>
          <a:xfrm>
            <a:off x="457200" y="6182269"/>
            <a:ext cx="5764375" cy="646331"/>
          </a:xfrm>
          <a:prstGeom prst="rect">
            <a:avLst/>
          </a:prstGeom>
          <a:noFill/>
        </p:spPr>
        <p:txBody>
          <a:bodyPr wrap="none" rtlCol="0">
            <a:spAutoFit/>
          </a:bodyPr>
          <a:lstStyle/>
          <a:p>
            <a:r>
              <a:rPr lang="da-DK" i="1" dirty="0"/>
              <a:t>Af Simon Pihl Sørensen, formand for Byplanudvalget </a:t>
            </a:r>
          </a:p>
          <a:p>
            <a:endParaRPr lang="da-DK" i="1" dirty="0"/>
          </a:p>
        </p:txBody>
      </p:sp>
      <p:sp>
        <p:nvSpPr>
          <p:cNvPr id="5" name="Tekstfelt 4"/>
          <p:cNvSpPr txBox="1"/>
          <p:nvPr/>
        </p:nvSpPr>
        <p:spPr>
          <a:xfrm>
            <a:off x="0" y="1371600"/>
            <a:ext cx="647533" cy="1446550"/>
          </a:xfrm>
          <a:prstGeom prst="rect">
            <a:avLst/>
          </a:prstGeom>
          <a:noFill/>
        </p:spPr>
        <p:txBody>
          <a:bodyPr wrap="none" rtlCol="0">
            <a:spAutoFit/>
          </a:bodyPr>
          <a:lstStyle/>
          <a:p>
            <a:r>
              <a:rPr lang="da-DK" sz="8800" dirty="0" smtClean="0"/>
              <a:t>”</a:t>
            </a:r>
            <a:endParaRPr lang="da-DK" sz="8800" dirty="0"/>
          </a:p>
        </p:txBody>
      </p:sp>
      <p:sp>
        <p:nvSpPr>
          <p:cNvPr id="6" name="Tekstfelt 5"/>
          <p:cNvSpPr txBox="1"/>
          <p:nvPr/>
        </p:nvSpPr>
        <p:spPr>
          <a:xfrm>
            <a:off x="4572000" y="5640050"/>
            <a:ext cx="647533" cy="1446550"/>
          </a:xfrm>
          <a:prstGeom prst="rect">
            <a:avLst/>
          </a:prstGeom>
          <a:noFill/>
        </p:spPr>
        <p:txBody>
          <a:bodyPr wrap="none" rtlCol="0">
            <a:spAutoFit/>
          </a:bodyPr>
          <a:lstStyle/>
          <a:p>
            <a:r>
              <a:rPr lang="da-DK" sz="8800" dirty="0" smtClean="0"/>
              <a:t>”</a:t>
            </a:r>
            <a:endParaRPr lang="da-DK" sz="8800" dirty="0"/>
          </a:p>
        </p:txBody>
      </p:sp>
    </p:spTree>
    <p:extLst>
      <p:ext uri="{BB962C8B-B14F-4D97-AF65-F5344CB8AC3E}">
        <p14:creationId xmlns:p14="http://schemas.microsoft.com/office/powerpoint/2010/main" val="333603726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I hvilket omfang er de oprindelige mål imødekommet?</a:t>
            </a:r>
            <a:endParaRPr lang="da-DK" dirty="0"/>
          </a:p>
        </p:txBody>
      </p:sp>
      <p:sp>
        <p:nvSpPr>
          <p:cNvPr id="3" name="Pladsholder til indhold 2"/>
          <p:cNvSpPr>
            <a:spLocks noGrp="1"/>
          </p:cNvSpPr>
          <p:nvPr>
            <p:ph idx="1"/>
          </p:nvPr>
        </p:nvSpPr>
        <p:spPr/>
        <p:txBody>
          <a:bodyPr>
            <a:normAutofit fontScale="85000" lnSpcReduction="20000"/>
          </a:bodyPr>
          <a:lstStyle/>
          <a:p>
            <a:pPr marL="457200" indent="-457200">
              <a:buAutoNum type="arabicPeriod" startAt="3"/>
            </a:pPr>
            <a:r>
              <a:rPr lang="da-DK" dirty="0" smtClean="0"/>
              <a:t>Miljømæssig bæredygtighed</a:t>
            </a:r>
          </a:p>
          <a:p>
            <a:pPr lvl="1"/>
            <a:r>
              <a:rPr lang="da-DK" i="1" dirty="0"/>
              <a:t>Bæredygtighed er en del af kommunens profil, som vi forudsætter </a:t>
            </a:r>
            <a:r>
              <a:rPr lang="da-DK" i="1" dirty="0" smtClean="0"/>
              <a:t>overholdt.</a:t>
            </a:r>
          </a:p>
          <a:p>
            <a:pPr marL="457200" lvl="0" indent="-457200">
              <a:buAutoNum type="arabicPeriod" startAt="4"/>
            </a:pPr>
            <a:r>
              <a:rPr lang="da-DK" dirty="0" smtClean="0">
                <a:solidFill>
                  <a:prstClr val="black"/>
                </a:solidFill>
              </a:rPr>
              <a:t>Højt </a:t>
            </a:r>
            <a:r>
              <a:rPr lang="da-DK" dirty="0">
                <a:solidFill>
                  <a:prstClr val="black"/>
                </a:solidFill>
              </a:rPr>
              <a:t>kvalitetsniveau tilpasset lokale </a:t>
            </a:r>
            <a:r>
              <a:rPr lang="da-DK" dirty="0" smtClean="0">
                <a:solidFill>
                  <a:prstClr val="black"/>
                </a:solidFill>
              </a:rPr>
              <a:t>behov</a:t>
            </a:r>
          </a:p>
          <a:p>
            <a:pPr lvl="1"/>
            <a:r>
              <a:rPr lang="da-DK" i="1" dirty="0"/>
              <a:t>Vi skal have med i vore overvejelser, hvad vores udgangspunkt er. Vi mener Sorgenfri i dag er kendetegnet af meget høj boligkvalitet, hvor vi har adgang til grønne områder. Kommunen og bygherrerne fremfører, at oplevelsen af at køre ind i Sorgenfri og at opholde sig </a:t>
            </a:r>
            <a:r>
              <a:rPr lang="da-DK" i="1" dirty="0" smtClean="0"/>
              <a:t>på torvene </a:t>
            </a:r>
            <a:r>
              <a:rPr lang="da-DK" i="1" dirty="0"/>
              <a:t>efterlader et meget nedslidt indtryk. I ”Vores Sorgenfri” erkender vi dette, men er samtidig meget opmærksomme på, at vi ikke vil have bygget nyt for enhver pris. Vi forventer, at kvalitetsniveauet bliver højt. Kommunen har i disse år meget travlt med byggeri i store dele af LTK. Vi gør os derfor overvejelser om, hvilken type boliger og hvor meget volumen, der vil  blive presset ind i vores område. På mødet med Sofia </a:t>
            </a:r>
            <a:r>
              <a:rPr lang="da-DK" i="1" dirty="0" smtClean="0"/>
              <a:t>Osmani fik vi </a:t>
            </a:r>
            <a:r>
              <a:rPr lang="da-DK" i="1" dirty="0"/>
              <a:t>en oplevelse af, at hun mente, det så så slemt ud hos os, så alt ville være bedre, end det er nu!</a:t>
            </a:r>
            <a:endParaRPr lang="en-US" i="1" dirty="0"/>
          </a:p>
          <a:p>
            <a:pPr lvl="1"/>
            <a:endParaRPr lang="da-DK" dirty="0" smtClean="0">
              <a:solidFill>
                <a:prstClr val="black"/>
              </a:solidFill>
            </a:endParaRPr>
          </a:p>
          <a:p>
            <a:pPr marL="0" lvl="0" indent="0">
              <a:buNone/>
            </a:pPr>
            <a:endParaRPr lang="da-DK" dirty="0">
              <a:solidFill>
                <a:prstClr val="black"/>
              </a:solidFill>
            </a:endParaRPr>
          </a:p>
          <a:p>
            <a:pPr lvl="1"/>
            <a:endParaRPr lang="da-DK" dirty="0" smtClean="0"/>
          </a:p>
          <a:p>
            <a:endParaRPr lang="da-DK" dirty="0"/>
          </a:p>
        </p:txBody>
      </p:sp>
    </p:spTree>
    <p:extLst>
      <p:ext uri="{BB962C8B-B14F-4D97-AF65-F5344CB8AC3E}">
        <p14:creationId xmlns:p14="http://schemas.microsoft.com/office/powerpoint/2010/main" val="332356447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dirty="0" smtClean="0"/>
              <a:t>Hvilke forhold er uafklarede? (1/2)</a:t>
            </a:r>
            <a:endParaRPr lang="da-DK" dirty="0"/>
          </a:p>
        </p:txBody>
      </p:sp>
      <p:sp>
        <p:nvSpPr>
          <p:cNvPr id="5" name="Pladsholder til indhold 4"/>
          <p:cNvSpPr>
            <a:spLocks noGrp="1"/>
          </p:cNvSpPr>
          <p:nvPr>
            <p:ph idx="1"/>
          </p:nvPr>
        </p:nvSpPr>
        <p:spPr/>
        <p:txBody>
          <a:bodyPr>
            <a:normAutofit fontScale="92500" lnSpcReduction="10000"/>
          </a:bodyPr>
          <a:lstStyle/>
          <a:p>
            <a:r>
              <a:rPr lang="da-DK" dirty="0"/>
              <a:t>Hvordan forholder Irma sig til en flytning til det sydlige butikstorv op ad Netto?</a:t>
            </a:r>
          </a:p>
          <a:p>
            <a:r>
              <a:rPr lang="da-DK" dirty="0"/>
              <a:t>Hvor meget vil butikslejen stige pr. m2 ?</a:t>
            </a:r>
          </a:p>
          <a:p>
            <a:r>
              <a:rPr lang="da-DK" dirty="0"/>
              <a:t>Hvem er interesseret i at investere i et nyt butiksområde på politigrunden?</a:t>
            </a:r>
          </a:p>
          <a:p>
            <a:r>
              <a:rPr lang="da-DK" dirty="0"/>
              <a:t>Er der fremsendt mere detaljerede tegninger over butiksudformningen på det sydlige torv herunder tegninger af butiksparkering?</a:t>
            </a:r>
          </a:p>
          <a:p>
            <a:r>
              <a:rPr lang="da-DK" dirty="0"/>
              <a:t>Er der udformet plantegninger af cykelparkering til S-stationen?</a:t>
            </a:r>
          </a:p>
          <a:p>
            <a:r>
              <a:rPr lang="da-DK" dirty="0"/>
              <a:t>Er stationsparkeringen på østsiden af stationen ved benzintanken fastholdt, for at fremme brugen af den kollektive transport?</a:t>
            </a:r>
          </a:p>
        </p:txBody>
      </p:sp>
    </p:spTree>
    <p:extLst>
      <p:ext uri="{BB962C8B-B14F-4D97-AF65-F5344CB8AC3E}">
        <p14:creationId xmlns:p14="http://schemas.microsoft.com/office/powerpoint/2010/main" val="396260129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dirty="0" smtClean="0"/>
              <a:t>Hvilke forhold er uafklarede? (2/2)</a:t>
            </a:r>
            <a:endParaRPr lang="da-DK" dirty="0"/>
          </a:p>
        </p:txBody>
      </p:sp>
      <p:sp>
        <p:nvSpPr>
          <p:cNvPr id="5" name="Pladsholder til indhold 4"/>
          <p:cNvSpPr>
            <a:spLocks noGrp="1"/>
          </p:cNvSpPr>
          <p:nvPr>
            <p:ph idx="1"/>
          </p:nvPr>
        </p:nvSpPr>
        <p:spPr/>
        <p:txBody>
          <a:bodyPr>
            <a:normAutofit/>
          </a:bodyPr>
          <a:lstStyle/>
          <a:p>
            <a:r>
              <a:rPr lang="da-DK" dirty="0" smtClean="0"/>
              <a:t>Trafikafvikling på Hummeltoftevej og </a:t>
            </a:r>
            <a:r>
              <a:rPr lang="da-DK" dirty="0" err="1" smtClean="0"/>
              <a:t>Grønnevej</a:t>
            </a:r>
            <a:endParaRPr lang="da-DK" dirty="0" smtClean="0"/>
          </a:p>
          <a:p>
            <a:r>
              <a:rPr lang="da-DK" dirty="0" smtClean="0"/>
              <a:t>Pendler parkering</a:t>
            </a:r>
          </a:p>
          <a:p>
            <a:r>
              <a:rPr lang="da-DK" dirty="0" smtClean="0"/>
              <a:t>Er der tilstrækkeligt med p-pladser på Sorgenfri Torv Syd ift. kommunens egen normering?</a:t>
            </a:r>
          </a:p>
          <a:p>
            <a:r>
              <a:rPr lang="da-DK" dirty="0" smtClean="0"/>
              <a:t>Hvordan kan vi sikre mod fremtidig døgnåbning af butikkerne?</a:t>
            </a:r>
          </a:p>
          <a:p>
            <a:endParaRPr lang="da-DK" dirty="0" smtClean="0"/>
          </a:p>
          <a:p>
            <a:endParaRPr lang="da-DK" dirty="0"/>
          </a:p>
        </p:txBody>
      </p:sp>
    </p:spTree>
    <p:extLst>
      <p:ext uri="{BB962C8B-B14F-4D97-AF65-F5344CB8AC3E}">
        <p14:creationId xmlns:p14="http://schemas.microsoft.com/office/powerpoint/2010/main" val="407851535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fontScale="90000"/>
          </a:bodyPr>
          <a:lstStyle/>
          <a:p>
            <a:r>
              <a:rPr lang="da-DK" dirty="0" smtClean="0"/>
              <a:t>Vi mangler den helhedsplan der vil sikre et troværdigt</a:t>
            </a:r>
            <a:r>
              <a:rPr lang="da-DK" dirty="0"/>
              <a:t> </a:t>
            </a:r>
            <a:r>
              <a:rPr lang="da-DK" dirty="0" smtClean="0"/>
              <a:t>og anstændigt grundlag at planlægge på</a:t>
            </a:r>
            <a:endParaRPr lang="da-DK" dirty="0"/>
          </a:p>
        </p:txBody>
      </p:sp>
      <p:pic>
        <p:nvPicPr>
          <p:cNvPr id="6" name="Pladsholder til indhold 5" descr="Helhedsplan.png"/>
          <p:cNvPicPr>
            <a:picLocks noGrp="1" noChangeAspect="1"/>
          </p:cNvPicPr>
          <p:nvPr>
            <p:ph idx="1"/>
          </p:nvPr>
        </p:nvPicPr>
        <p:blipFill>
          <a:blip r:embed="rId2">
            <a:extLst>
              <a:ext uri="{28A0092B-C50C-407E-A947-70E740481C1C}">
                <a14:useLocalDpi xmlns:a14="http://schemas.microsoft.com/office/drawing/2010/main" val="0"/>
              </a:ext>
            </a:extLst>
          </a:blip>
          <a:srcRect t="4" b="4"/>
          <a:stretch>
            <a:fillRect/>
          </a:stretch>
        </p:blipFill>
        <p:spPr/>
      </p:pic>
      <p:pic>
        <p:nvPicPr>
          <p:cNvPr id="7" name="Billede 6" descr="Helhedsplan_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828800"/>
            <a:ext cx="8229600" cy="4297680"/>
          </a:xfrm>
          <a:prstGeom prst="rect">
            <a:avLst/>
          </a:prstGeom>
        </p:spPr>
      </p:pic>
      <p:sp>
        <p:nvSpPr>
          <p:cNvPr id="2" name="Tekstfelt 1"/>
          <p:cNvSpPr txBox="1"/>
          <p:nvPr/>
        </p:nvSpPr>
        <p:spPr>
          <a:xfrm>
            <a:off x="6324600" y="3886200"/>
            <a:ext cx="371323" cy="707886"/>
          </a:xfrm>
          <a:prstGeom prst="rect">
            <a:avLst/>
          </a:prstGeom>
          <a:noFill/>
        </p:spPr>
        <p:txBody>
          <a:bodyPr wrap="square" rtlCol="0">
            <a:spAutoFit/>
          </a:bodyPr>
          <a:lstStyle/>
          <a:p>
            <a:r>
              <a:rPr lang="da-DK" sz="4000" b="1" dirty="0" smtClean="0"/>
              <a:t>?</a:t>
            </a:r>
            <a:endParaRPr lang="da-DK" sz="4000" b="1" dirty="0"/>
          </a:p>
        </p:txBody>
      </p:sp>
      <p:sp>
        <p:nvSpPr>
          <p:cNvPr id="8" name="Tekstfelt 7"/>
          <p:cNvSpPr txBox="1"/>
          <p:nvPr/>
        </p:nvSpPr>
        <p:spPr>
          <a:xfrm>
            <a:off x="4953000" y="3581400"/>
            <a:ext cx="371323" cy="707886"/>
          </a:xfrm>
          <a:prstGeom prst="rect">
            <a:avLst/>
          </a:prstGeom>
          <a:noFill/>
        </p:spPr>
        <p:txBody>
          <a:bodyPr wrap="square" rtlCol="0">
            <a:spAutoFit/>
          </a:bodyPr>
          <a:lstStyle/>
          <a:p>
            <a:r>
              <a:rPr lang="da-DK" sz="4000" b="1" dirty="0" smtClean="0"/>
              <a:t>?</a:t>
            </a:r>
            <a:endParaRPr lang="da-DK" sz="4000" b="1" dirty="0"/>
          </a:p>
        </p:txBody>
      </p:sp>
    </p:spTree>
    <p:extLst>
      <p:ext uri="{BB962C8B-B14F-4D97-AF65-F5344CB8AC3E}">
        <p14:creationId xmlns:p14="http://schemas.microsoft.com/office/powerpoint/2010/main" val="233584644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Trafikafviklingen bør tages seriøst</a:t>
            </a:r>
            <a:endParaRPr lang="da-DK" dirty="0"/>
          </a:p>
        </p:txBody>
      </p:sp>
      <p:sp>
        <p:nvSpPr>
          <p:cNvPr id="3" name="Pladsholder til indhold 2"/>
          <p:cNvSpPr>
            <a:spLocks noGrp="1"/>
          </p:cNvSpPr>
          <p:nvPr>
            <p:ph idx="1"/>
          </p:nvPr>
        </p:nvSpPr>
        <p:spPr/>
        <p:txBody>
          <a:bodyPr/>
          <a:lstStyle/>
          <a:p>
            <a:r>
              <a:rPr lang="da-DK" dirty="0" smtClean="0"/>
              <a:t>Der mangler dokumentation som lovet i møde med Sofia Osmani</a:t>
            </a:r>
          </a:p>
          <a:p>
            <a:r>
              <a:rPr lang="da-DK" dirty="0" smtClean="0"/>
              <a:t>Her vises motorvejsafkørslen på en hverdag</a:t>
            </a:r>
            <a:endParaRPr lang="da-DK" dirty="0"/>
          </a:p>
        </p:txBody>
      </p:sp>
      <p:pic>
        <p:nvPicPr>
          <p:cNvPr id="5" name="Billede 4" descr="IMG_2641.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203200" y="3346450"/>
            <a:ext cx="3454400" cy="2590800"/>
          </a:xfrm>
          <a:prstGeom prst="rect">
            <a:avLst/>
          </a:prstGeom>
        </p:spPr>
      </p:pic>
      <p:pic>
        <p:nvPicPr>
          <p:cNvPr id="6" name="Billede 5" descr="IMG_2642.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00600" y="2743200"/>
            <a:ext cx="3886200" cy="2914650"/>
          </a:xfrm>
          <a:prstGeom prst="rect">
            <a:avLst/>
          </a:prstGeom>
        </p:spPr>
      </p:pic>
      <p:pic>
        <p:nvPicPr>
          <p:cNvPr id="7" name="Billede 6" descr="IMG_2643.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905000" y="3581400"/>
            <a:ext cx="4038600" cy="3028950"/>
          </a:xfrm>
          <a:prstGeom prst="rect">
            <a:avLst/>
          </a:prstGeom>
        </p:spPr>
      </p:pic>
    </p:spTree>
    <p:extLst>
      <p:ext uri="{BB962C8B-B14F-4D97-AF65-F5344CB8AC3E}">
        <p14:creationId xmlns:p14="http://schemas.microsoft.com/office/powerpoint/2010/main" val="18203941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Morgentrafik på </a:t>
            </a:r>
            <a:r>
              <a:rPr lang="da-DK" dirty="0" err="1" smtClean="0"/>
              <a:t>Grønnevej</a:t>
            </a:r>
            <a:r>
              <a:rPr lang="da-DK" dirty="0"/>
              <a:t> </a:t>
            </a:r>
            <a:r>
              <a:rPr lang="da-DK" dirty="0" smtClean="0"/>
              <a:t>og Hummeltoftevej</a:t>
            </a:r>
            <a:endParaRPr lang="da-DK" dirty="0"/>
          </a:p>
        </p:txBody>
      </p:sp>
      <p:pic>
        <p:nvPicPr>
          <p:cNvPr id="7" name="Billede 6" descr="IMG_265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47700" y="2171700"/>
            <a:ext cx="5181600" cy="3886200"/>
          </a:xfrm>
          <a:prstGeom prst="rect">
            <a:avLst/>
          </a:prstGeom>
        </p:spPr>
      </p:pic>
      <p:pic>
        <p:nvPicPr>
          <p:cNvPr id="4" name="Pladsholder til indhold 3" descr="IMG_2655.JPG"/>
          <p:cNvPicPr>
            <a:picLocks noGrp="1" noChangeAspect="1"/>
          </p:cNvPicPr>
          <p:nvPr>
            <p:ph idx="1"/>
          </p:nvPr>
        </p:nvPicPr>
        <p:blipFill>
          <a:blip r:embed="rId3">
            <a:extLst>
              <a:ext uri="{28A0092B-C50C-407E-A947-70E740481C1C}">
                <a14:useLocalDpi xmlns:a14="http://schemas.microsoft.com/office/drawing/2010/main" val="0"/>
              </a:ext>
            </a:extLst>
          </a:blip>
          <a:srcRect t="15188" b="15188"/>
          <a:stretch>
            <a:fillRect/>
          </a:stretch>
        </p:blipFill>
        <p:spPr>
          <a:xfrm>
            <a:off x="-19564" y="1524000"/>
            <a:ext cx="9111628" cy="4757944"/>
          </a:xfrm>
        </p:spPr>
      </p:pic>
      <p:pic>
        <p:nvPicPr>
          <p:cNvPr id="9" name="Billede 8" descr="IMG_266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0" y="1524000"/>
            <a:ext cx="7112000" cy="5334000"/>
          </a:xfrm>
          <a:prstGeom prst="rect">
            <a:avLst/>
          </a:prstGeom>
        </p:spPr>
      </p:pic>
    </p:spTree>
    <p:extLst>
      <p:ext uri="{BB962C8B-B14F-4D97-AF65-F5344CB8AC3E}">
        <p14:creationId xmlns:p14="http://schemas.microsoft.com/office/powerpoint/2010/main" val="72243942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nodeType="clickEffect">
                                  <p:stCondLst>
                                    <p:cond delay="0"/>
                                  </p:stCondLst>
                                  <p:childTnLst>
                                    <p:animEffect transition="out" filter="dissolv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nodeType="clickEffect">
                                  <p:stCondLst>
                                    <p:cond delay="0"/>
                                  </p:stCondLst>
                                  <p:childTnLst>
                                    <p:animEffect transition="out" filter="dissolv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Morgentrafik på </a:t>
            </a:r>
            <a:r>
              <a:rPr lang="da-DK" dirty="0" err="1" smtClean="0"/>
              <a:t>Grønnevej</a:t>
            </a:r>
            <a:r>
              <a:rPr lang="da-DK" dirty="0"/>
              <a:t> </a:t>
            </a:r>
            <a:r>
              <a:rPr lang="da-DK" dirty="0" smtClean="0"/>
              <a:t>og Hummeltoftevej</a:t>
            </a:r>
            <a:endParaRPr lang="da-DK" dirty="0"/>
          </a:p>
        </p:txBody>
      </p:sp>
      <p:pic>
        <p:nvPicPr>
          <p:cNvPr id="6" name="Billede 5" descr="IMG_265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8800"/>
            <a:ext cx="6705600" cy="5029200"/>
          </a:xfrm>
          <a:prstGeom prst="rect">
            <a:avLst/>
          </a:prstGeom>
        </p:spPr>
      </p:pic>
      <p:pic>
        <p:nvPicPr>
          <p:cNvPr id="8" name="Billede 7" descr="IMG_26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8257" y="1801780"/>
            <a:ext cx="6695743" cy="5021807"/>
          </a:xfrm>
          <a:prstGeom prst="rect">
            <a:avLst/>
          </a:prstGeom>
        </p:spPr>
      </p:pic>
      <p:sp>
        <p:nvSpPr>
          <p:cNvPr id="3" name="Pladsholder til indhold 2"/>
          <p:cNvSpPr>
            <a:spLocks noGrp="1"/>
          </p:cNvSpPr>
          <p:nvPr>
            <p:ph idx="1"/>
          </p:nvPr>
        </p:nvSpPr>
        <p:spPr/>
        <p:txBody>
          <a:bodyPr/>
          <a:lstStyle/>
          <a:p>
            <a:endParaRPr lang="da-DK" dirty="0"/>
          </a:p>
        </p:txBody>
      </p:sp>
      <p:cxnSp>
        <p:nvCxnSpPr>
          <p:cNvPr id="10" name="Lige pilforbindelse 9"/>
          <p:cNvCxnSpPr/>
          <p:nvPr/>
        </p:nvCxnSpPr>
        <p:spPr>
          <a:xfrm flipH="1">
            <a:off x="4572000" y="2209800"/>
            <a:ext cx="1066800" cy="1524000"/>
          </a:xfrm>
          <a:prstGeom prst="straightConnector1">
            <a:avLst/>
          </a:prstGeom>
          <a:ln w="63500">
            <a:solidFill>
              <a:srgbClr val="29BD2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861389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nodeType="clickEffect">
                                  <p:stCondLst>
                                    <p:cond delay="0"/>
                                  </p:stCondLst>
                                  <p:childTnLst>
                                    <p:animEffect transition="out" filter="dissolv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Parkeringsproblemer?....</a:t>
            </a:r>
            <a:r>
              <a:rPr lang="da-DK" dirty="0" err="1" smtClean="0"/>
              <a:t>iflg</a:t>
            </a:r>
            <a:r>
              <a:rPr lang="da-DK" dirty="0" smtClean="0"/>
              <a:t> VVM</a:t>
            </a:r>
            <a:endParaRPr lang="da-DK" dirty="0"/>
          </a:p>
        </p:txBody>
      </p:sp>
      <p:pic>
        <p:nvPicPr>
          <p:cNvPr id="8" name="Billede 7" descr="Screen Shot 2015-11-07 at 17.52.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8286"/>
            <a:ext cx="9144000" cy="3646714"/>
          </a:xfrm>
          <a:prstGeom prst="rect">
            <a:avLst/>
          </a:prstGeom>
        </p:spPr>
      </p:pic>
      <p:sp>
        <p:nvSpPr>
          <p:cNvPr id="9" name="Ellipse 8"/>
          <p:cNvSpPr/>
          <p:nvPr/>
        </p:nvSpPr>
        <p:spPr>
          <a:xfrm>
            <a:off x="6858000" y="2460560"/>
            <a:ext cx="533400" cy="457200"/>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0" name="Ellipse 9"/>
          <p:cNvSpPr/>
          <p:nvPr/>
        </p:nvSpPr>
        <p:spPr>
          <a:xfrm>
            <a:off x="8305800" y="2438400"/>
            <a:ext cx="762000" cy="457200"/>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1" name="Ellipse 10"/>
          <p:cNvSpPr/>
          <p:nvPr/>
        </p:nvSpPr>
        <p:spPr>
          <a:xfrm>
            <a:off x="6858000" y="3832160"/>
            <a:ext cx="533400" cy="457200"/>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2" name="Ellipse 11"/>
          <p:cNvSpPr/>
          <p:nvPr/>
        </p:nvSpPr>
        <p:spPr>
          <a:xfrm>
            <a:off x="8305800" y="3810000"/>
            <a:ext cx="762000" cy="457200"/>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3" name="Ellipse 12"/>
          <p:cNvSpPr/>
          <p:nvPr/>
        </p:nvSpPr>
        <p:spPr>
          <a:xfrm>
            <a:off x="6858000" y="4495800"/>
            <a:ext cx="533400" cy="457200"/>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4" name="Ellipse 13"/>
          <p:cNvSpPr/>
          <p:nvPr/>
        </p:nvSpPr>
        <p:spPr>
          <a:xfrm>
            <a:off x="8305800" y="4473640"/>
            <a:ext cx="762000" cy="457200"/>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5" name="Ellipse 14"/>
          <p:cNvSpPr/>
          <p:nvPr/>
        </p:nvSpPr>
        <p:spPr>
          <a:xfrm>
            <a:off x="6858000" y="5334000"/>
            <a:ext cx="533400" cy="457200"/>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6" name="Ellipse 15"/>
          <p:cNvSpPr/>
          <p:nvPr/>
        </p:nvSpPr>
        <p:spPr>
          <a:xfrm>
            <a:off x="8305800" y="5311840"/>
            <a:ext cx="762000" cy="457200"/>
          </a:xfrm>
          <a:prstGeom prst="ellipse">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7" name="Titel 1"/>
          <p:cNvSpPr txBox="1">
            <a:spLocks/>
          </p:cNvSpPr>
          <p:nvPr/>
        </p:nvSpPr>
        <p:spPr>
          <a:xfrm>
            <a:off x="457200" y="5791200"/>
            <a:ext cx="8229600" cy="914400"/>
          </a:xfrm>
          <a:prstGeom prst="rect">
            <a:avLst/>
          </a:prstGeom>
        </p:spPr>
        <p:txBody>
          <a:bodyPr vert="horz" lIns="91440" tIns="45720" rIns="91440" bIns="45720" rtlCol="0" anchor="t">
            <a:normAutofit/>
          </a:bodyPr>
          <a:lstStyle>
            <a:lvl1pPr algn="l" defTabSz="914400" rtl="0" eaLnBrk="1" latinLnBrk="0" hangingPunct="1">
              <a:spcBef>
                <a:spcPct val="0"/>
              </a:spcBef>
              <a:buNone/>
              <a:defRPr kumimoji="0" lang="da-DK" sz="2800" kern="1200">
                <a:solidFill>
                  <a:schemeClr val="tx1"/>
                </a:solidFill>
                <a:latin typeface="Georgia" pitchFamily="18" charset="0"/>
                <a:ea typeface="+mj-ea"/>
                <a:cs typeface="+mj-cs"/>
              </a:defRPr>
            </a:lvl1pPr>
          </a:lstStyle>
          <a:p>
            <a:r>
              <a:rPr lang="da-DK" dirty="0" smtClean="0"/>
              <a:t>Byggehøjden er også angivet i VVM!!!</a:t>
            </a:r>
            <a:endParaRPr lang="da-DK" dirty="0"/>
          </a:p>
        </p:txBody>
      </p:sp>
      <p:sp>
        <p:nvSpPr>
          <p:cNvPr id="18" name="Rektangel 17"/>
          <p:cNvSpPr/>
          <p:nvPr/>
        </p:nvSpPr>
        <p:spPr>
          <a:xfrm>
            <a:off x="5540448" y="2429750"/>
            <a:ext cx="990600" cy="3124200"/>
          </a:xfrm>
          <a:prstGeom prst="rect">
            <a:avLst/>
          </a:prstGeom>
          <a:noFill/>
          <a:ln w="5080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22582678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Støj fra Nettolastbil med kølekompressor</a:t>
            </a:r>
            <a:endParaRPr lang="da-DK" dirty="0"/>
          </a:p>
        </p:txBody>
      </p:sp>
      <p:pic>
        <p:nvPicPr>
          <p:cNvPr id="4" name="IMG_2610.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58825" y="1828800"/>
            <a:ext cx="7627938" cy="4297363"/>
          </a:xfrm>
        </p:spPr>
      </p:pic>
    </p:spTree>
    <p:extLst>
      <p:ext uri="{BB962C8B-B14F-4D97-AF65-F5344CB8AC3E}">
        <p14:creationId xmlns:p14="http://schemas.microsoft.com/office/powerpoint/2010/main" val="13581380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Støjen i villahave</a:t>
            </a:r>
            <a:endParaRPr lang="da-DK" dirty="0"/>
          </a:p>
        </p:txBody>
      </p:sp>
      <p:pic>
        <p:nvPicPr>
          <p:cNvPr id="4" name="IMG_2612.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58825" y="1828800"/>
            <a:ext cx="7627938" cy="4297363"/>
          </a:xfrm>
        </p:spPr>
      </p:pic>
    </p:spTree>
    <p:extLst>
      <p:ext uri="{BB962C8B-B14F-4D97-AF65-F5344CB8AC3E}">
        <p14:creationId xmlns:p14="http://schemas.microsoft.com/office/powerpoint/2010/main" val="377302050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768304" y="3047999"/>
            <a:ext cx="5105400" cy="1143001"/>
          </a:xfrm>
        </p:spPr>
        <p:txBody>
          <a:bodyPr>
            <a:normAutofit/>
          </a:bodyPr>
          <a:lstStyle/>
          <a:p>
            <a:r>
              <a:rPr lang="da-DK" dirty="0" smtClean="0"/>
              <a:t>Siden sidst</a:t>
            </a:r>
            <a:r>
              <a:rPr lang="is-IS" dirty="0" smtClean="0"/>
              <a:t>…</a:t>
            </a:r>
            <a:endParaRPr lang="da-DK" dirty="0"/>
          </a:p>
        </p:txBody>
      </p:sp>
    </p:spTree>
    <p:extLst>
      <p:ext uri="{BB962C8B-B14F-4D97-AF65-F5344CB8AC3E}">
        <p14:creationId xmlns:p14="http://schemas.microsoft.com/office/powerpoint/2010/main" val="101166039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Hvor meget må lastbilerne støje?</a:t>
            </a:r>
            <a:endParaRPr lang="da-DK" dirty="0"/>
          </a:p>
        </p:txBody>
      </p:sp>
      <p:pic>
        <p:nvPicPr>
          <p:cNvPr id="5" name="Billede 4" descr="IMG_2608.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276600" y="1524000"/>
            <a:ext cx="2698988" cy="4800600"/>
          </a:xfrm>
          <a:prstGeom prst="rect">
            <a:avLst/>
          </a:prstGeom>
        </p:spPr>
      </p:pic>
      <p:pic>
        <p:nvPicPr>
          <p:cNvPr id="7" name="Billede 6" descr="IMG_2607.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 y="1524000"/>
            <a:ext cx="2667000" cy="4743704"/>
          </a:xfrm>
          <a:prstGeom prst="rect">
            <a:avLst/>
          </a:prstGeom>
        </p:spPr>
      </p:pic>
      <p:pic>
        <p:nvPicPr>
          <p:cNvPr id="8" name="Billede 7" descr="IMG_2609.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445012" y="1524000"/>
            <a:ext cx="2698988" cy="4800600"/>
          </a:xfrm>
          <a:prstGeom prst="rect">
            <a:avLst/>
          </a:prstGeom>
        </p:spPr>
      </p:pic>
      <p:sp>
        <p:nvSpPr>
          <p:cNvPr id="3" name="Tekstfelt 2"/>
          <p:cNvSpPr txBox="1"/>
          <p:nvPr/>
        </p:nvSpPr>
        <p:spPr>
          <a:xfrm>
            <a:off x="457200" y="6400800"/>
            <a:ext cx="5148809" cy="338554"/>
          </a:xfrm>
          <a:prstGeom prst="rect">
            <a:avLst/>
          </a:prstGeom>
          <a:noFill/>
        </p:spPr>
        <p:txBody>
          <a:bodyPr wrap="none" rtlCol="0">
            <a:spAutoFit/>
          </a:bodyPr>
          <a:lstStyle/>
          <a:p>
            <a:r>
              <a:rPr lang="da-DK" sz="1600" i="1" dirty="0" smtClean="0"/>
              <a:t>Reelle støjmålinger ved p-pladsen Sorgenfri Torv syd </a:t>
            </a:r>
            <a:endParaRPr lang="da-DK" sz="1600" i="1" dirty="0"/>
          </a:p>
        </p:txBody>
      </p:sp>
    </p:spTree>
    <p:extLst>
      <p:ext uri="{BB962C8B-B14F-4D97-AF65-F5344CB8AC3E}">
        <p14:creationId xmlns:p14="http://schemas.microsoft.com/office/powerpoint/2010/main" val="414953047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Helhedsplan, helhedsplan, helhedsplan</a:t>
            </a:r>
            <a:endParaRPr lang="da-DK" dirty="0"/>
          </a:p>
        </p:txBody>
      </p:sp>
      <p:sp>
        <p:nvSpPr>
          <p:cNvPr id="3" name="Pladsholder til indhold 2"/>
          <p:cNvSpPr>
            <a:spLocks noGrp="1"/>
          </p:cNvSpPr>
          <p:nvPr>
            <p:ph idx="1"/>
          </p:nvPr>
        </p:nvSpPr>
        <p:spPr/>
        <p:txBody>
          <a:bodyPr/>
          <a:lstStyle/>
          <a:p>
            <a:r>
              <a:rPr lang="da-DK" dirty="0" smtClean="0"/>
              <a:t>Hvordan kan planlægningen blive optimal, når der kun planlægges med delvis indsigt i Sorgenfri Stationsområdes fremtidige anvendelse?</a:t>
            </a:r>
          </a:p>
          <a:p>
            <a:r>
              <a:rPr lang="da-DK" dirty="0" smtClean="0"/>
              <a:t>Hvorfor skal vi acceptere, at der ikke planlægges ud fra en helhedsplan?</a:t>
            </a:r>
          </a:p>
          <a:p>
            <a:r>
              <a:rPr lang="is-IS" dirty="0" smtClean="0"/>
              <a:t>…og hvorfor s</a:t>
            </a:r>
            <a:r>
              <a:rPr lang="da-DK" dirty="0" smtClean="0"/>
              <a:t>ender kommunen ubegrundede </a:t>
            </a:r>
            <a:r>
              <a:rPr lang="da-DK" dirty="0"/>
              <a:t>og ukvalificerede forslag i høring.</a:t>
            </a:r>
            <a:endParaRPr lang="en-US" dirty="0"/>
          </a:p>
          <a:p>
            <a:endParaRPr lang="da-DK" dirty="0" smtClean="0"/>
          </a:p>
        </p:txBody>
      </p:sp>
    </p:spTree>
    <p:extLst>
      <p:ext uri="{BB962C8B-B14F-4D97-AF65-F5344CB8AC3E}">
        <p14:creationId xmlns:p14="http://schemas.microsoft.com/office/powerpoint/2010/main" val="275678327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descr="megaf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645872" flipH="1">
            <a:off x="1320496" y="620580"/>
            <a:ext cx="6911612" cy="6075792"/>
          </a:xfrm>
          <a:prstGeom prst="rect">
            <a:avLst/>
          </a:prstGeom>
        </p:spPr>
      </p:pic>
      <p:sp>
        <p:nvSpPr>
          <p:cNvPr id="14" name="Titel 5"/>
          <p:cNvSpPr>
            <a:spLocks noGrp="1"/>
          </p:cNvSpPr>
          <p:nvPr>
            <p:ph type="title"/>
          </p:nvPr>
        </p:nvSpPr>
        <p:spPr>
          <a:xfrm>
            <a:off x="304800" y="5757862"/>
            <a:ext cx="5486400" cy="566738"/>
          </a:xfrm>
        </p:spPr>
        <p:txBody>
          <a:bodyPr>
            <a:noAutofit/>
          </a:bodyPr>
          <a:lstStyle/>
          <a:p>
            <a:r>
              <a:rPr lang="da-DK" sz="3600" dirty="0" smtClean="0"/>
              <a:t>Nu er resten af aftenen afsat til debat!</a:t>
            </a:r>
            <a:endParaRPr lang="da-DK" sz="3600" dirty="0"/>
          </a:p>
        </p:txBody>
      </p:sp>
    </p:spTree>
    <p:extLst>
      <p:ext uri="{BB962C8B-B14F-4D97-AF65-F5344CB8AC3E}">
        <p14:creationId xmlns:p14="http://schemas.microsoft.com/office/powerpoint/2010/main" val="333827204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768304" y="2743200"/>
            <a:ext cx="5105400" cy="1143001"/>
          </a:xfrm>
        </p:spPr>
        <p:txBody>
          <a:bodyPr/>
          <a:lstStyle/>
          <a:p>
            <a:pPr algn="ctr"/>
            <a:r>
              <a:rPr lang="da-DK" dirty="0" smtClean="0"/>
              <a:t>Tak!</a:t>
            </a:r>
            <a:endParaRPr lang="da-DK" dirty="0"/>
          </a:p>
        </p:txBody>
      </p:sp>
    </p:spTree>
    <p:extLst>
      <p:ext uri="{BB962C8B-B14F-4D97-AF65-F5344CB8AC3E}">
        <p14:creationId xmlns:p14="http://schemas.microsoft.com/office/powerpoint/2010/main" val="43076388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a-DK" dirty="0" smtClean="0"/>
              <a:t>Siden sidst</a:t>
            </a:r>
            <a:r>
              <a:rPr lang="is-IS" dirty="0" smtClean="0"/>
              <a:t>…</a:t>
            </a:r>
            <a:endParaRPr lang="da-DK" dirty="0"/>
          </a:p>
        </p:txBody>
      </p:sp>
      <p:sp>
        <p:nvSpPr>
          <p:cNvPr id="5" name="Pladsholder til indhold 4"/>
          <p:cNvSpPr>
            <a:spLocks noGrp="1"/>
          </p:cNvSpPr>
          <p:nvPr>
            <p:ph idx="1"/>
          </p:nvPr>
        </p:nvSpPr>
        <p:spPr/>
        <p:txBody>
          <a:bodyPr>
            <a:normAutofit fontScale="77500" lnSpcReduction="20000"/>
          </a:bodyPr>
          <a:lstStyle/>
          <a:p>
            <a:pPr marL="0" indent="0">
              <a:buNone/>
            </a:pPr>
            <a:r>
              <a:rPr lang="da-DK" b="1" dirty="0" smtClean="0"/>
              <a:t>Hvad har bestyrelsen egentlig lavet </a:t>
            </a:r>
          </a:p>
          <a:p>
            <a:pPr marL="0" indent="0">
              <a:buNone/>
            </a:pPr>
            <a:r>
              <a:rPr lang="da-DK" b="1" dirty="0" smtClean="0"/>
              <a:t>siden den stiftende generalforsamling?</a:t>
            </a:r>
          </a:p>
          <a:p>
            <a:pPr marL="457200" indent="-457200">
              <a:buFont typeface="+mj-lt"/>
              <a:buAutoNum type="arabicPeriod"/>
            </a:pPr>
            <a:r>
              <a:rPr lang="da-DK" dirty="0" smtClean="0"/>
              <a:t>Gensidige orienteringsmøder med Virum Sorgenfri Handelsforening</a:t>
            </a:r>
          </a:p>
          <a:p>
            <a:pPr marL="457200" indent="-457200">
              <a:buFont typeface="+mj-lt"/>
              <a:buAutoNum type="arabicPeriod"/>
            </a:pPr>
            <a:r>
              <a:rPr lang="da-DK" dirty="0" smtClean="0"/>
              <a:t>Samtaler med butiksejerne på Sorgenfri Torv</a:t>
            </a:r>
          </a:p>
          <a:p>
            <a:pPr marL="457200" indent="-457200">
              <a:buFont typeface="+mj-lt"/>
              <a:buAutoNum type="arabicPeriod"/>
            </a:pPr>
            <a:r>
              <a:rPr lang="da-DK" dirty="0" smtClean="0"/>
              <a:t>Udarbejdet </a:t>
            </a:r>
            <a:r>
              <a:rPr lang="da-DK" dirty="0"/>
              <a:t>d</a:t>
            </a:r>
            <a:r>
              <a:rPr lang="da-DK" dirty="0" smtClean="0"/>
              <a:t>iskussionsoplæg </a:t>
            </a:r>
            <a:r>
              <a:rPr lang="da-DK" dirty="0"/>
              <a:t>for visioner og </a:t>
            </a:r>
            <a:r>
              <a:rPr lang="da-DK" dirty="0" err="1"/>
              <a:t>mål</a:t>
            </a:r>
            <a:r>
              <a:rPr lang="da-DK" dirty="0"/>
              <a:t> for Vores </a:t>
            </a:r>
            <a:r>
              <a:rPr lang="da-DK" dirty="0" smtClean="0"/>
              <a:t>Sorgenfri  - udsendt 4. maj</a:t>
            </a:r>
          </a:p>
          <a:p>
            <a:pPr marL="457200" indent="-457200">
              <a:buFont typeface="+mj-lt"/>
              <a:buAutoNum type="arabicPeriod"/>
            </a:pPr>
            <a:r>
              <a:rPr lang="da-DK" dirty="0" smtClean="0"/>
              <a:t>Udarbejdet ”Visionen der må briste” - udsendt 4. maj</a:t>
            </a:r>
          </a:p>
          <a:p>
            <a:pPr marL="457200" indent="-457200">
              <a:buFont typeface="+mj-lt"/>
              <a:buAutoNum type="arabicPeriod"/>
            </a:pPr>
            <a:r>
              <a:rPr lang="da-DK" dirty="0" smtClean="0"/>
              <a:t>Været i løbende dialog med forvaltningen på rådhuset om processen </a:t>
            </a:r>
            <a:endParaRPr lang="da-DK" dirty="0"/>
          </a:p>
          <a:p>
            <a:pPr marL="457200" indent="-457200">
              <a:buFont typeface="+mj-lt"/>
              <a:buAutoNum type="arabicPeriod"/>
            </a:pPr>
            <a:r>
              <a:rPr lang="da-DK" dirty="0" smtClean="0"/>
              <a:t>Afholdt møde </a:t>
            </a:r>
            <a:r>
              <a:rPr lang="da-DK" dirty="0"/>
              <a:t>med Borgmester Sofia Osmani 2. </a:t>
            </a:r>
            <a:r>
              <a:rPr lang="da-DK" dirty="0" smtClean="0"/>
              <a:t>juli</a:t>
            </a:r>
          </a:p>
          <a:p>
            <a:pPr marL="457200" indent="-457200">
              <a:buFont typeface="+mj-lt"/>
              <a:buAutoNum type="arabicPeriod"/>
            </a:pPr>
            <a:r>
              <a:rPr lang="da-DK" dirty="0" smtClean="0"/>
              <a:t>Udsendt nyhedsbrev 14. juli</a:t>
            </a:r>
          </a:p>
          <a:p>
            <a:pPr marL="457200" indent="-457200">
              <a:buFont typeface="+mj-lt"/>
              <a:buAutoNum type="arabicPeriod"/>
            </a:pPr>
            <a:r>
              <a:rPr lang="da-DK" dirty="0" smtClean="0"/>
              <a:t>Været i dialog med bygherrerne om deltagelse i aftenens møde</a:t>
            </a:r>
          </a:p>
          <a:p>
            <a:pPr marL="0" indent="0">
              <a:buNone/>
            </a:pPr>
            <a:r>
              <a:rPr lang="is-IS" dirty="0" smtClean="0"/>
              <a:t>…...og ind imellem afholdt flere bestyrelsesmøder, deltaget i den lokale debat og haft løbende dialog med andre interessenter, herunder grundejerforeningen v/Åmosebakken</a:t>
            </a:r>
            <a:endParaRPr lang="da-DK" dirty="0" smtClean="0"/>
          </a:p>
        </p:txBody>
      </p:sp>
      <p:pic>
        <p:nvPicPr>
          <p:cNvPr id="8" name="Billede 7" descr="Screen Shot 2015-10-18 at 22.09.34.png"/>
          <p:cNvPicPr>
            <a:picLocks noChangeAspect="1"/>
          </p:cNvPicPr>
          <p:nvPr/>
        </p:nvPicPr>
        <p:blipFill>
          <a:blip r:embed="rId2" cstate="email">
            <a:alphaModFix amt="20000"/>
            <a:extLst>
              <a:ext uri="{28A0092B-C50C-407E-A947-70E740481C1C}">
                <a14:useLocalDpi xmlns:a14="http://schemas.microsoft.com/office/drawing/2010/main" val="0"/>
              </a:ext>
            </a:extLst>
          </a:blip>
          <a:stretch>
            <a:fillRect/>
          </a:stretch>
        </p:blipFill>
        <p:spPr>
          <a:xfrm>
            <a:off x="4724400" y="838200"/>
            <a:ext cx="4292600" cy="5740400"/>
          </a:xfrm>
          <a:prstGeom prst="rect">
            <a:avLst/>
          </a:prstGeom>
        </p:spPr>
      </p:pic>
    </p:spTree>
    <p:extLst>
      <p:ext uri="{BB962C8B-B14F-4D97-AF65-F5344CB8AC3E}">
        <p14:creationId xmlns:p14="http://schemas.microsoft.com/office/powerpoint/2010/main" val="404500849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768304" y="3047999"/>
            <a:ext cx="5105400" cy="1143001"/>
          </a:xfrm>
        </p:spPr>
        <p:txBody>
          <a:bodyPr>
            <a:normAutofit fontScale="90000"/>
          </a:bodyPr>
          <a:lstStyle/>
          <a:p>
            <a:r>
              <a:rPr lang="da-DK" dirty="0" smtClean="0"/>
              <a:t>Hvad ved vi om planerne for Sorgenfri Torv og Polititorvet?</a:t>
            </a:r>
            <a:endParaRPr lang="da-DK" dirty="0"/>
          </a:p>
        </p:txBody>
      </p:sp>
    </p:spTree>
    <p:extLst>
      <p:ext uri="{BB962C8B-B14F-4D97-AF65-F5344CB8AC3E}">
        <p14:creationId xmlns:p14="http://schemas.microsoft.com/office/powerpoint/2010/main" val="326575440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Senest ser planerne således ud</a:t>
            </a:r>
            <a:r>
              <a:rPr lang="is-IS" dirty="0" smtClean="0"/>
              <a:t>…</a:t>
            </a:r>
            <a:endParaRPr lang="da-DK" dirty="0"/>
          </a:p>
        </p:txBody>
      </p:sp>
      <p:sp>
        <p:nvSpPr>
          <p:cNvPr id="3" name="Pladsholder til indhold 2"/>
          <p:cNvSpPr>
            <a:spLocks noGrp="1"/>
          </p:cNvSpPr>
          <p:nvPr>
            <p:ph idx="1"/>
          </p:nvPr>
        </p:nvSpPr>
        <p:spPr/>
        <p:txBody>
          <a:bodyPr/>
          <a:lstStyle/>
          <a:p>
            <a:pPr marL="0" indent="0">
              <a:buNone/>
            </a:pPr>
            <a:r>
              <a:rPr lang="da-DK" dirty="0" smtClean="0"/>
              <a:t>1/12-2015:	Politisk behandling af lokalplanforslaget</a:t>
            </a:r>
          </a:p>
          <a:p>
            <a:pPr marL="0" indent="0">
              <a:buNone/>
            </a:pPr>
            <a:r>
              <a:rPr lang="da-DK" dirty="0" smtClean="0"/>
              <a:t>2/12-2015:	Byplanudvalget behandler lokalplanforslaget</a:t>
            </a:r>
          </a:p>
          <a:p>
            <a:pPr marL="0" indent="0">
              <a:buNone/>
            </a:pPr>
            <a:r>
              <a:rPr lang="da-DK" dirty="0" smtClean="0"/>
              <a:t>17/12-2015:	Kommunalbestyrelsen behandler lokalplanforslaget</a:t>
            </a:r>
          </a:p>
          <a:p>
            <a:pPr marL="0" indent="0">
              <a:buNone/>
            </a:pPr>
            <a:r>
              <a:rPr lang="da-DK" dirty="0" smtClean="0"/>
              <a:t>7/1-2016:	Start på borgerhøring</a:t>
            </a:r>
          </a:p>
          <a:p>
            <a:pPr marL="0" indent="0">
              <a:buNone/>
            </a:pPr>
            <a:r>
              <a:rPr lang="da-DK" dirty="0" smtClean="0"/>
              <a:t>Uge 3-2016:	Borgermøde</a:t>
            </a:r>
          </a:p>
          <a:p>
            <a:pPr marL="0" indent="0">
              <a:buNone/>
            </a:pPr>
            <a:r>
              <a:rPr lang="da-DK" dirty="0" smtClean="0"/>
              <a:t>3/3-2016:	Høringsperiode slutter</a:t>
            </a:r>
          </a:p>
          <a:p>
            <a:pPr marL="0" indent="0">
              <a:buNone/>
            </a:pPr>
            <a:endParaRPr lang="da-DK" dirty="0"/>
          </a:p>
          <a:p>
            <a:pPr marL="0" indent="0">
              <a:buNone/>
            </a:pPr>
            <a:r>
              <a:rPr lang="da-DK" i="1" dirty="0" smtClean="0">
                <a:solidFill>
                  <a:srgbClr val="FF0000"/>
                </a:solidFill>
              </a:rPr>
              <a:t>Vi indkalder derfor til nyt medlemsmøde </a:t>
            </a:r>
          </a:p>
          <a:p>
            <a:pPr marL="0" indent="0">
              <a:buNone/>
            </a:pPr>
            <a:r>
              <a:rPr lang="da-DK" i="1" dirty="0" smtClean="0">
                <a:solidFill>
                  <a:srgbClr val="FF0000"/>
                </a:solidFill>
              </a:rPr>
              <a:t>forud for borgermødet i uge 3.</a:t>
            </a:r>
            <a:endParaRPr lang="da-DK" i="1" dirty="0">
              <a:solidFill>
                <a:srgbClr val="FF0000"/>
              </a:solidFill>
            </a:endParaRPr>
          </a:p>
        </p:txBody>
      </p:sp>
    </p:spTree>
    <p:extLst>
      <p:ext uri="{BB962C8B-B14F-4D97-AF65-F5344CB8AC3E}">
        <p14:creationId xmlns:p14="http://schemas.microsoft.com/office/powerpoint/2010/main" val="368923663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Det nyeste projekt – hvad ved vi/hvad ved vi </a:t>
            </a:r>
            <a:r>
              <a:rPr lang="da-DK" dirty="0" smtClean="0"/>
              <a:t>ikke?</a:t>
            </a:r>
            <a:endParaRPr lang="da-DK" dirty="0"/>
          </a:p>
        </p:txBody>
      </p:sp>
      <p:pic>
        <p:nvPicPr>
          <p:cNvPr id="4" name="Pladsholder til indhold 3"/>
          <p:cNvPicPr>
            <a:picLocks noGrp="1" noChangeAspect="1"/>
          </p:cNvPicPr>
          <p:nvPr>
            <p:ph idx="1"/>
          </p:nvPr>
        </p:nvPicPr>
        <p:blipFill>
          <a:blip r:embed="rId2"/>
          <a:srcRect t="10868" b="10868"/>
          <a:stretch>
            <a:fillRect/>
          </a:stretch>
        </p:blipFill>
        <p:spPr/>
      </p:pic>
      <p:sp>
        <p:nvSpPr>
          <p:cNvPr id="3" name="Tekstfelt 2"/>
          <p:cNvSpPr txBox="1"/>
          <p:nvPr/>
        </p:nvSpPr>
        <p:spPr>
          <a:xfrm>
            <a:off x="381000" y="6172200"/>
            <a:ext cx="5116004" cy="307777"/>
          </a:xfrm>
          <a:prstGeom prst="rect">
            <a:avLst/>
          </a:prstGeom>
          <a:noFill/>
        </p:spPr>
        <p:txBody>
          <a:bodyPr wrap="none" rtlCol="0">
            <a:spAutoFit/>
          </a:bodyPr>
          <a:lstStyle/>
          <a:p>
            <a:r>
              <a:rPr lang="da-DK" sz="1400" i="1" dirty="0" smtClean="0"/>
              <a:t>Torben Dahl (MTH) og Lars Mathiesen (K/S Sorgenfri Torv)</a:t>
            </a:r>
            <a:endParaRPr lang="da-DK" sz="1400" i="1" dirty="0"/>
          </a:p>
        </p:txBody>
      </p:sp>
    </p:spTree>
    <p:extLst>
      <p:ext uri="{BB962C8B-B14F-4D97-AF65-F5344CB8AC3E}">
        <p14:creationId xmlns:p14="http://schemas.microsoft.com/office/powerpoint/2010/main" val="422560856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Polititorvet</a:t>
            </a:r>
            <a:endParaRPr lang="da-DK" dirty="0"/>
          </a:p>
        </p:txBody>
      </p:sp>
      <p:pic>
        <p:nvPicPr>
          <p:cNvPr id="4" name="Pladsholder til indhold 3"/>
          <p:cNvPicPr>
            <a:picLocks noGrp="1" noChangeAspect="1"/>
          </p:cNvPicPr>
          <p:nvPr>
            <p:ph idx="1"/>
          </p:nvPr>
        </p:nvPicPr>
        <p:blipFill>
          <a:blip r:embed="rId3"/>
          <a:srcRect t="13017" b="13017"/>
          <a:stretch>
            <a:fillRect/>
          </a:stretch>
        </p:blipFill>
        <p:spPr/>
      </p:pic>
      <p:sp>
        <p:nvSpPr>
          <p:cNvPr id="5" name="Tekstfelt 4"/>
          <p:cNvSpPr txBox="1"/>
          <p:nvPr/>
        </p:nvSpPr>
        <p:spPr>
          <a:xfrm>
            <a:off x="529627" y="6096000"/>
            <a:ext cx="8157173" cy="646331"/>
          </a:xfrm>
          <a:prstGeom prst="rect">
            <a:avLst/>
          </a:prstGeom>
          <a:noFill/>
        </p:spPr>
        <p:txBody>
          <a:bodyPr wrap="square" rtlCol="0">
            <a:spAutoFit/>
          </a:bodyPr>
          <a:lstStyle/>
          <a:p>
            <a:r>
              <a:rPr lang="da-DK" sz="1200" dirty="0"/>
              <a:t>På Politigrunden bliver der både ejerlejligheder og privat udlejning af lejligheder. Højden bliver fra 2-6 etager. Og boligerne bliver fra 85 m2 og opefter. Desuden kommer der et supermarked på 1.500 m2. Det er POLYFORM Arkitekter, der tegner bebyggelsen på Politigrunden.</a:t>
            </a:r>
          </a:p>
        </p:txBody>
      </p:sp>
    </p:spTree>
    <p:extLst>
      <p:ext uri="{BB962C8B-B14F-4D97-AF65-F5344CB8AC3E}">
        <p14:creationId xmlns:p14="http://schemas.microsoft.com/office/powerpoint/2010/main" val="116080245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Rapport over projektstatu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Rapport over projektstatus.potx</Template>
  <TotalTime>0</TotalTime>
  <Words>3499</Words>
  <Application>Microsoft Macintosh PowerPoint</Application>
  <PresentationFormat>Skærmshow (4:3)</PresentationFormat>
  <Paragraphs>205</Paragraphs>
  <Slides>43</Slides>
  <Notes>13</Notes>
  <HiddenSlides>1</HiddenSlides>
  <MMClips>2</MMClips>
  <ScaleCrop>false</ScaleCrop>
  <HeadingPairs>
    <vt:vector size="4" baseType="variant">
      <vt:variant>
        <vt:lpstr>Tema</vt:lpstr>
      </vt:variant>
      <vt:variant>
        <vt:i4>1</vt:i4>
      </vt:variant>
      <vt:variant>
        <vt:lpstr>Diastitler</vt:lpstr>
      </vt:variant>
      <vt:variant>
        <vt:i4>43</vt:i4>
      </vt:variant>
    </vt:vector>
  </HeadingPairs>
  <TitlesOfParts>
    <vt:vector size="44" baseType="lpstr">
      <vt:lpstr>Rapport over projektstatus</vt:lpstr>
      <vt:lpstr>Velkommen til medlemsmøde  d. 11. november 2015</vt:lpstr>
      <vt:lpstr>Agenda</vt:lpstr>
      <vt:lpstr>Klip fra debatten om Sorgenfri Torv</vt:lpstr>
      <vt:lpstr>Siden sidst…</vt:lpstr>
      <vt:lpstr>Siden sidst…</vt:lpstr>
      <vt:lpstr>Hvad ved vi om planerne for Sorgenfri Torv og Polititorvet?</vt:lpstr>
      <vt:lpstr>Senest ser planerne således ud…</vt:lpstr>
      <vt:lpstr>Det nyeste projekt – hvad ved vi/hvad ved vi ikke?</vt:lpstr>
      <vt:lpstr>Polititorvet</vt:lpstr>
      <vt:lpstr>Nordtorvet</vt:lpstr>
      <vt:lpstr>Nordtorvet – krydset Grønnevej/Hummeltoftevej</vt:lpstr>
      <vt:lpstr>Byggehøjder angivet i antal etager</vt:lpstr>
      <vt:lpstr>Erfaringen fra Sydtorvet er svær at overse…</vt:lpstr>
      <vt:lpstr>De tegninger vi fik præsenteret gav et noget andet indtryk.... </vt:lpstr>
      <vt:lpstr>Fra præsentationen i DGO….</vt:lpstr>
      <vt:lpstr>Et kort indlæg om senior-bofællesskab</vt:lpstr>
      <vt:lpstr>De næste 5-10 minutter vil vi gerne give ordet til Wendy Lewis og Tove Ravn om emnet ”seniorbofællesskab” i direkte forbindelse med byggeplanerne for Sorgenfri.</vt:lpstr>
      <vt:lpstr>Oplæg den 11.11. 2015    Vores Sorgenfri</vt:lpstr>
      <vt:lpstr>Dogmer</vt:lpstr>
      <vt:lpstr>Hvad mener vi med bæredygtighed? </vt:lpstr>
      <vt:lpstr>Hvem er vi?</vt:lpstr>
      <vt:lpstr>Hvilken slags bofællesskab?</vt:lpstr>
      <vt:lpstr>Hvad ønsker vi os af et nyt Sorgenfri?</vt:lpstr>
      <vt:lpstr>Vores Sorgenfri har fra starten sat fire klare mål for udviklingen af Sorgenfri </vt:lpstr>
      <vt:lpstr>Vores Sorgenfri har fra starten sat fire klare mål for udviklingen af Sorgenfri </vt:lpstr>
      <vt:lpstr>Vores Sorgenfri har fra starten sat fire klare mål for udviklingen af Sorgenfri </vt:lpstr>
      <vt:lpstr>I hvilket omfang er de oprindelige mål imødekommet?</vt:lpstr>
      <vt:lpstr>I hvilket omfang er de oprindelige mål imødekommet?</vt:lpstr>
      <vt:lpstr>I hvilket omfang er de oprindelige mål imødekommet?</vt:lpstr>
      <vt:lpstr>I hvilket omfang er de oprindelige mål imødekommet?</vt:lpstr>
      <vt:lpstr>Hvilke forhold er uafklarede? (1/2)</vt:lpstr>
      <vt:lpstr>Hvilke forhold er uafklarede? (2/2)</vt:lpstr>
      <vt:lpstr>Vi mangler den helhedsplan der vil sikre et troværdigt og anstændigt grundlag at planlægge på</vt:lpstr>
      <vt:lpstr>Trafikafviklingen bør tages seriøst</vt:lpstr>
      <vt:lpstr>Morgentrafik på Grønnevej og Hummeltoftevej</vt:lpstr>
      <vt:lpstr>Morgentrafik på Grønnevej og Hummeltoftevej</vt:lpstr>
      <vt:lpstr>Parkeringsproblemer?....iflg VVM</vt:lpstr>
      <vt:lpstr>Støj fra Nettolastbil med kølekompressor</vt:lpstr>
      <vt:lpstr>Støjen i villahave</vt:lpstr>
      <vt:lpstr>Hvor meget må lastbilerne støje?</vt:lpstr>
      <vt:lpstr>Helhedsplan, helhedsplan, helhedsplan</vt:lpstr>
      <vt:lpstr>Nu er resten af aftenen afsat til debat!</vt:lpstr>
      <vt:lpstr>Tak!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modified xsi:type="dcterms:W3CDTF">2015-11-11T16:05:47Z</dcterms:modified>
</cp:coreProperties>
</file>